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ppt/authors.xml" ContentType="application/vnd.ms-powerpoint.author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4"/>
  </p:notesMasterIdLst>
  <p:sldIdLst>
    <p:sldId id="338" r:id="rId5"/>
    <p:sldId id="430" r:id="rId6"/>
    <p:sldId id="472" r:id="rId7"/>
    <p:sldId id="474" r:id="rId8"/>
    <p:sldId id="429" r:id="rId9"/>
    <p:sldId id="476" r:id="rId10"/>
    <p:sldId id="447" r:id="rId11"/>
    <p:sldId id="473" r:id="rId12"/>
    <p:sldId id="477" r:id="rId13"/>
    <p:sldId id="478" r:id="rId14"/>
    <p:sldId id="480" r:id="rId15"/>
    <p:sldId id="484" r:id="rId16"/>
    <p:sldId id="468" r:id="rId17"/>
    <p:sldId id="454" r:id="rId18"/>
    <p:sldId id="456" r:id="rId19"/>
    <p:sldId id="457" r:id="rId20"/>
    <p:sldId id="462" r:id="rId21"/>
    <p:sldId id="460" r:id="rId22"/>
    <p:sldId id="485" r:id="rId23"/>
    <p:sldId id="481" r:id="rId24"/>
    <p:sldId id="475" r:id="rId25"/>
    <p:sldId id="467" r:id="rId26"/>
    <p:sldId id="461" r:id="rId27"/>
    <p:sldId id="459" r:id="rId28"/>
    <p:sldId id="458" r:id="rId29"/>
    <p:sldId id="486" r:id="rId30"/>
    <p:sldId id="479" r:id="rId31"/>
    <p:sldId id="446" r:id="rId32"/>
    <p:sldId id="3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5D3E14-FC01-4464-BC96-DB3606FE32FC}">
          <p14:sldIdLst>
            <p14:sldId id="338"/>
            <p14:sldId id="430"/>
            <p14:sldId id="472"/>
            <p14:sldId id="474"/>
            <p14:sldId id="429"/>
            <p14:sldId id="476"/>
            <p14:sldId id="447"/>
            <p14:sldId id="473"/>
            <p14:sldId id="477"/>
            <p14:sldId id="478"/>
            <p14:sldId id="480"/>
            <p14:sldId id="484"/>
            <p14:sldId id="468"/>
            <p14:sldId id="454"/>
            <p14:sldId id="456"/>
            <p14:sldId id="457"/>
            <p14:sldId id="462"/>
            <p14:sldId id="460"/>
            <p14:sldId id="485"/>
            <p14:sldId id="481"/>
            <p14:sldId id="475"/>
            <p14:sldId id="467"/>
            <p14:sldId id="461"/>
            <p14:sldId id="459"/>
            <p14:sldId id="458"/>
            <p14:sldId id="486"/>
            <p14:sldId id="479"/>
            <p14:sldId id="446"/>
            <p14:sldId id="373"/>
          </p14:sldIdLst>
        </p14:section>
        <p14:section name="Extra Slide" id="{D3391294-815A-448A-B529-8A0B3BEAB18F}">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CF2154-BCB3-AA55-642F-199B724280A2}" name="Maya Teeple" initials="MT" userId="S::maya.teeple@co.thurston.wa.us::39cbb09c-e8a9-4f36-ab8c-3a58bddcdf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ya Teeple" initials="MT" lastIdx="13" clrIdx="0">
    <p:extLst>
      <p:ext uri="{19B8F6BF-5375-455C-9EA6-DF929625EA0E}">
        <p15:presenceInfo xmlns:p15="http://schemas.microsoft.com/office/powerpoint/2012/main" userId="S::maya.teeple@co.thurston.wa.us::39cbb09c-e8a9-4f36-ab8c-3a58bddcdf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66"/>
    <a:srgbClr val="E9E9EA"/>
    <a:srgbClr val="2A4C33"/>
    <a:srgbClr val="659181"/>
    <a:srgbClr val="587E70"/>
    <a:srgbClr val="4F7164"/>
    <a:srgbClr val="55646B"/>
    <a:srgbClr val="3E72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2-05T11:08:21.952" idx="13">
    <p:pos x="10" y="10"/>
    <p:text>Does the order of all these match your staff report?
In the future I'd make one option always the no change one, and then the other option the change. Swapping these around might give the impression staff is recommending something.</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F8C4C-88FE-4441-BB0F-468A0201CD1F}"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4E6A4-DE30-4011-BAD3-FA5C0079A483}" type="slidenum">
              <a:rPr lang="en-US" smtClean="0"/>
              <a:t>‹#›</a:t>
            </a:fld>
            <a:endParaRPr lang="en-US"/>
          </a:p>
        </p:txBody>
      </p:sp>
    </p:spTree>
    <p:extLst>
      <p:ext uri="{BB962C8B-B14F-4D97-AF65-F5344CB8AC3E}">
        <p14:creationId xmlns:p14="http://schemas.microsoft.com/office/powerpoint/2010/main" val="1821751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80C3C67-DC99-4856-8D80-A2D1485767F8}" type="slidenum">
              <a:rPr lang="en-US" smtClean="0"/>
              <a:pPr/>
              <a:t>1</a:t>
            </a:fld>
            <a:endParaRPr lang="en-US"/>
          </a:p>
        </p:txBody>
      </p:sp>
    </p:spTree>
    <p:extLst>
      <p:ext uri="{BB962C8B-B14F-4D97-AF65-F5344CB8AC3E}">
        <p14:creationId xmlns:p14="http://schemas.microsoft.com/office/powerpoint/2010/main" val="337834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80C3C67-DC99-4856-8D80-A2D1485767F8}" type="slidenum">
              <a:rPr lang="en-US" smtClean="0"/>
              <a:pPr/>
              <a:t>10</a:t>
            </a:fld>
            <a:endParaRPr lang="en-US"/>
          </a:p>
        </p:txBody>
      </p:sp>
    </p:spTree>
    <p:extLst>
      <p:ext uri="{BB962C8B-B14F-4D97-AF65-F5344CB8AC3E}">
        <p14:creationId xmlns:p14="http://schemas.microsoft.com/office/powerpoint/2010/main" val="352053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Since the Jackson &amp; Singh proposal is located outside of the UGA, it has additional rural policies that must be met from the Comprehensive Plan, which we’ll talk about more.</a:t>
            </a:r>
          </a:p>
        </p:txBody>
      </p:sp>
      <p:sp>
        <p:nvSpPr>
          <p:cNvPr id="4" name="Slide Number Placeholder 3"/>
          <p:cNvSpPr>
            <a:spLocks noGrp="1"/>
          </p:cNvSpPr>
          <p:nvPr>
            <p:ph type="sldNum" sz="quarter" idx="5"/>
          </p:nvPr>
        </p:nvSpPr>
        <p:spPr/>
        <p:txBody>
          <a:bodyPr/>
          <a:lstStyle/>
          <a:p>
            <a:fld id="{B1F4E6A4-DE30-4011-BAD3-FA5C0079A483}" type="slidenum">
              <a:rPr lang="en-US" smtClean="0"/>
              <a:t>11</a:t>
            </a:fld>
            <a:endParaRPr lang="en-US"/>
          </a:p>
        </p:txBody>
      </p:sp>
    </p:spTree>
    <p:extLst>
      <p:ext uri="{BB962C8B-B14F-4D97-AF65-F5344CB8AC3E}">
        <p14:creationId xmlns:p14="http://schemas.microsoft.com/office/powerpoint/2010/main" val="300361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12</a:t>
            </a:fld>
            <a:endParaRPr lang="en-US"/>
          </a:p>
        </p:txBody>
      </p:sp>
    </p:spTree>
    <p:extLst>
      <p:ext uri="{BB962C8B-B14F-4D97-AF65-F5344CB8AC3E}">
        <p14:creationId xmlns:p14="http://schemas.microsoft.com/office/powerpoint/2010/main" val="44647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13</a:t>
            </a:fld>
            <a:endParaRPr lang="en-US"/>
          </a:p>
        </p:txBody>
      </p:sp>
    </p:spTree>
    <p:extLst>
      <p:ext uri="{BB962C8B-B14F-4D97-AF65-F5344CB8AC3E}">
        <p14:creationId xmlns:p14="http://schemas.microsoft.com/office/powerpoint/2010/main" val="3139351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case further discussion is needed</a:t>
            </a:r>
          </a:p>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14</a:t>
            </a:fld>
            <a:endParaRPr lang="en-US"/>
          </a:p>
        </p:txBody>
      </p:sp>
    </p:spTree>
    <p:extLst>
      <p:ext uri="{BB962C8B-B14F-4D97-AF65-F5344CB8AC3E}">
        <p14:creationId xmlns:p14="http://schemas.microsoft.com/office/powerpoint/2010/main" val="343852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case further discussion is needed</a:t>
            </a:r>
          </a:p>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15</a:t>
            </a:fld>
            <a:endParaRPr lang="en-US"/>
          </a:p>
        </p:txBody>
      </p:sp>
    </p:spTree>
    <p:extLst>
      <p:ext uri="{BB962C8B-B14F-4D97-AF65-F5344CB8AC3E}">
        <p14:creationId xmlns:p14="http://schemas.microsoft.com/office/powerpoint/2010/main" val="427587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case further discussion is needed</a:t>
            </a:r>
          </a:p>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16</a:t>
            </a:fld>
            <a:endParaRPr lang="en-US"/>
          </a:p>
        </p:txBody>
      </p:sp>
    </p:spTree>
    <p:extLst>
      <p:ext uri="{BB962C8B-B14F-4D97-AF65-F5344CB8AC3E}">
        <p14:creationId xmlns:p14="http://schemas.microsoft.com/office/powerpoint/2010/main" val="34123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case further discussion is needed</a:t>
            </a:r>
          </a:p>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17</a:t>
            </a:fld>
            <a:endParaRPr lang="en-US"/>
          </a:p>
        </p:txBody>
      </p:sp>
    </p:spTree>
    <p:extLst>
      <p:ext uri="{BB962C8B-B14F-4D97-AF65-F5344CB8AC3E}">
        <p14:creationId xmlns:p14="http://schemas.microsoft.com/office/powerpoint/2010/main" val="115399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This property is the only proposal of the 5 Land Use and Zoning Amendment Requests to have a clear inconsistency with Comprehensive Plan policies. </a:t>
            </a:r>
          </a:p>
        </p:txBody>
      </p:sp>
      <p:sp>
        <p:nvSpPr>
          <p:cNvPr id="4" name="Slide Number Placeholder 3"/>
          <p:cNvSpPr>
            <a:spLocks noGrp="1"/>
          </p:cNvSpPr>
          <p:nvPr>
            <p:ph type="sldNum" sz="quarter" idx="5"/>
          </p:nvPr>
        </p:nvSpPr>
        <p:spPr/>
        <p:txBody>
          <a:bodyPr/>
          <a:lstStyle/>
          <a:p>
            <a:fld id="{B1F4E6A4-DE30-4011-BAD3-FA5C0079A483}" type="slidenum">
              <a:rPr lang="en-US" smtClean="0"/>
              <a:t>18</a:t>
            </a:fld>
            <a:endParaRPr lang="en-US"/>
          </a:p>
        </p:txBody>
      </p:sp>
    </p:spTree>
    <p:extLst>
      <p:ext uri="{BB962C8B-B14F-4D97-AF65-F5344CB8AC3E}">
        <p14:creationId xmlns:p14="http://schemas.microsoft.com/office/powerpoint/2010/main" val="2664714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20</a:t>
            </a:fld>
            <a:endParaRPr lang="en-US"/>
          </a:p>
        </p:txBody>
      </p:sp>
    </p:spTree>
    <p:extLst>
      <p:ext uri="{BB962C8B-B14F-4D97-AF65-F5344CB8AC3E}">
        <p14:creationId xmlns:p14="http://schemas.microsoft.com/office/powerpoint/2010/main" val="331199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One recommendation will address the Subarea Plan, Thurston County Code, and which site-specific proposals to recommend rezoning. A second recommendation is needed that addresses whether Planning Commission recommends an expansion to the UGA or not. </a:t>
            </a:r>
          </a:p>
        </p:txBody>
      </p:sp>
      <p:sp>
        <p:nvSpPr>
          <p:cNvPr id="4" name="Slide Number Placeholder 3"/>
          <p:cNvSpPr>
            <a:spLocks noGrp="1"/>
          </p:cNvSpPr>
          <p:nvPr>
            <p:ph type="sldNum" sz="quarter" idx="5"/>
          </p:nvPr>
        </p:nvSpPr>
        <p:spPr/>
        <p:txBody>
          <a:bodyPr/>
          <a:lstStyle/>
          <a:p>
            <a:fld id="{B1F4E6A4-DE30-4011-BAD3-FA5C0079A483}" type="slidenum">
              <a:rPr lang="en-US" smtClean="0"/>
              <a:t>2</a:t>
            </a:fld>
            <a:endParaRPr lang="en-US"/>
          </a:p>
        </p:txBody>
      </p:sp>
    </p:spTree>
    <p:extLst>
      <p:ext uri="{BB962C8B-B14F-4D97-AF65-F5344CB8AC3E}">
        <p14:creationId xmlns:p14="http://schemas.microsoft.com/office/powerpoint/2010/main" val="3543655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80C3C67-DC99-4856-8D80-A2D1485767F8}" type="slidenum">
              <a:rPr lang="en-US" smtClean="0"/>
              <a:pPr/>
              <a:t>21</a:t>
            </a:fld>
            <a:endParaRPr lang="en-US"/>
          </a:p>
        </p:txBody>
      </p:sp>
    </p:spTree>
    <p:extLst>
      <p:ext uri="{BB962C8B-B14F-4D97-AF65-F5344CB8AC3E}">
        <p14:creationId xmlns:p14="http://schemas.microsoft.com/office/powerpoint/2010/main" val="1078032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22</a:t>
            </a:fld>
            <a:endParaRPr lang="en-US"/>
          </a:p>
        </p:txBody>
      </p:sp>
    </p:spTree>
    <p:extLst>
      <p:ext uri="{BB962C8B-B14F-4D97-AF65-F5344CB8AC3E}">
        <p14:creationId xmlns:p14="http://schemas.microsoft.com/office/powerpoint/2010/main" val="1352942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In case further discussion is needed</a:t>
            </a:r>
          </a:p>
        </p:txBody>
      </p:sp>
      <p:sp>
        <p:nvSpPr>
          <p:cNvPr id="4" name="Slide Number Placeholder 3"/>
          <p:cNvSpPr>
            <a:spLocks noGrp="1"/>
          </p:cNvSpPr>
          <p:nvPr>
            <p:ph type="sldNum" sz="quarter" idx="5"/>
          </p:nvPr>
        </p:nvSpPr>
        <p:spPr/>
        <p:txBody>
          <a:bodyPr/>
          <a:lstStyle/>
          <a:p>
            <a:fld id="{B1F4E6A4-DE30-4011-BAD3-FA5C0079A483}" type="slidenum">
              <a:rPr lang="en-US" smtClean="0"/>
              <a:t>23</a:t>
            </a:fld>
            <a:endParaRPr lang="en-US"/>
          </a:p>
        </p:txBody>
      </p:sp>
    </p:spTree>
    <p:extLst>
      <p:ext uri="{BB962C8B-B14F-4D97-AF65-F5344CB8AC3E}">
        <p14:creationId xmlns:p14="http://schemas.microsoft.com/office/powerpoint/2010/main" val="3041695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case further discussion is needed</a:t>
            </a:r>
          </a:p>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24</a:t>
            </a:fld>
            <a:endParaRPr lang="en-US"/>
          </a:p>
        </p:txBody>
      </p:sp>
    </p:spTree>
    <p:extLst>
      <p:ext uri="{BB962C8B-B14F-4D97-AF65-F5344CB8AC3E}">
        <p14:creationId xmlns:p14="http://schemas.microsoft.com/office/powerpoint/2010/main" val="4213845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case further discussion is needed</a:t>
            </a:r>
          </a:p>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25</a:t>
            </a:fld>
            <a:endParaRPr lang="en-US"/>
          </a:p>
        </p:txBody>
      </p:sp>
    </p:spTree>
    <p:extLst>
      <p:ext uri="{BB962C8B-B14F-4D97-AF65-F5344CB8AC3E}">
        <p14:creationId xmlns:p14="http://schemas.microsoft.com/office/powerpoint/2010/main" val="3099644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27</a:t>
            </a:fld>
            <a:endParaRPr lang="en-US"/>
          </a:p>
        </p:txBody>
      </p:sp>
    </p:spTree>
    <p:extLst>
      <p:ext uri="{BB962C8B-B14F-4D97-AF65-F5344CB8AC3E}">
        <p14:creationId xmlns:p14="http://schemas.microsoft.com/office/powerpoint/2010/main" val="1816689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a:p>
            <a:endParaRPr lang="en-US"/>
          </a:p>
        </p:txBody>
      </p:sp>
      <p:sp>
        <p:nvSpPr>
          <p:cNvPr id="4" name="Slide Number Placeholder 3"/>
          <p:cNvSpPr>
            <a:spLocks noGrp="1"/>
          </p:cNvSpPr>
          <p:nvPr>
            <p:ph type="sldNum" sz="quarter" idx="5"/>
          </p:nvPr>
        </p:nvSpPr>
        <p:spPr/>
        <p:txBody>
          <a:bodyPr/>
          <a:lstStyle/>
          <a:p>
            <a:fld id="{B1F4E6A4-DE30-4011-BAD3-FA5C0079A483}" type="slidenum">
              <a:rPr lang="en-US" smtClean="0"/>
              <a:t>28</a:t>
            </a:fld>
            <a:endParaRPr lang="en-US"/>
          </a:p>
        </p:txBody>
      </p:sp>
    </p:spTree>
    <p:extLst>
      <p:ext uri="{BB962C8B-B14F-4D97-AF65-F5344CB8AC3E}">
        <p14:creationId xmlns:p14="http://schemas.microsoft.com/office/powerpoint/2010/main" val="472777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F4E6A4-DE30-4011-BAD3-FA5C0079A483}" type="slidenum">
              <a:rPr lang="en-US" smtClean="0"/>
              <a:t>29</a:t>
            </a:fld>
            <a:endParaRPr lang="en-US"/>
          </a:p>
        </p:txBody>
      </p:sp>
    </p:spTree>
    <p:extLst>
      <p:ext uri="{BB962C8B-B14F-4D97-AF65-F5344CB8AC3E}">
        <p14:creationId xmlns:p14="http://schemas.microsoft.com/office/powerpoint/2010/main" val="154398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PC were provided a staff report that includes a summary of changes, staff recommendations, reasoning, and options to consider. It included several attachments, including additional background information, a new land use analysis memo from TRPC on the amendment requests, the draft subarea plan, the draft code, a map of the proposed land use and zoning amendments, and the written comment provided during the open comment period. </a:t>
            </a:r>
          </a:p>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3</a:t>
            </a:fld>
            <a:endParaRPr lang="en-US"/>
          </a:p>
        </p:txBody>
      </p:sp>
    </p:spTree>
    <p:extLst>
      <p:ext uri="{BB962C8B-B14F-4D97-AF65-F5344CB8AC3E}">
        <p14:creationId xmlns:p14="http://schemas.microsoft.com/office/powerpoint/2010/main" val="139329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Introduce yourself</a:t>
            </a:r>
          </a:p>
        </p:txBody>
      </p:sp>
      <p:sp>
        <p:nvSpPr>
          <p:cNvPr id="4" name="Slide Number Placeholder 3"/>
          <p:cNvSpPr>
            <a:spLocks noGrp="1"/>
          </p:cNvSpPr>
          <p:nvPr>
            <p:ph type="sldNum" sz="quarter" idx="10"/>
          </p:nvPr>
        </p:nvSpPr>
        <p:spPr/>
        <p:txBody>
          <a:bodyPr/>
          <a:lstStyle/>
          <a:p>
            <a:fld id="{280C3C67-DC99-4856-8D80-A2D1485767F8}" type="slidenum">
              <a:rPr lang="en-US" smtClean="0"/>
              <a:pPr/>
              <a:t>4</a:t>
            </a:fld>
            <a:endParaRPr lang="en-US"/>
          </a:p>
        </p:txBody>
      </p:sp>
    </p:spTree>
    <p:extLst>
      <p:ext uri="{BB962C8B-B14F-4D97-AF65-F5344CB8AC3E}">
        <p14:creationId xmlns:p14="http://schemas.microsoft.com/office/powerpoint/2010/main" val="337834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5</a:t>
            </a:fld>
            <a:endParaRPr lang="en-US"/>
          </a:p>
        </p:txBody>
      </p:sp>
    </p:spTree>
    <p:extLst>
      <p:ext uri="{BB962C8B-B14F-4D97-AF65-F5344CB8AC3E}">
        <p14:creationId xmlns:p14="http://schemas.microsoft.com/office/powerpoint/2010/main" val="217722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6</a:t>
            </a:fld>
            <a:endParaRPr lang="en-US"/>
          </a:p>
        </p:txBody>
      </p:sp>
    </p:spTree>
    <p:extLst>
      <p:ext uri="{BB962C8B-B14F-4D97-AF65-F5344CB8AC3E}">
        <p14:creationId xmlns:p14="http://schemas.microsoft.com/office/powerpoint/2010/main" val="107003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80C3C67-DC99-4856-8D80-A2D1485767F8}" type="slidenum">
              <a:rPr lang="en-US" smtClean="0"/>
              <a:pPr/>
              <a:t>7</a:t>
            </a:fld>
            <a:endParaRPr lang="en-US"/>
          </a:p>
        </p:txBody>
      </p:sp>
    </p:spTree>
    <p:extLst>
      <p:ext uri="{BB962C8B-B14F-4D97-AF65-F5344CB8AC3E}">
        <p14:creationId xmlns:p14="http://schemas.microsoft.com/office/powerpoint/2010/main" val="107803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8</a:t>
            </a:fld>
            <a:endParaRPr lang="en-US"/>
          </a:p>
        </p:txBody>
      </p:sp>
    </p:spTree>
    <p:extLst>
      <p:ext uri="{BB962C8B-B14F-4D97-AF65-F5344CB8AC3E}">
        <p14:creationId xmlns:p14="http://schemas.microsoft.com/office/powerpoint/2010/main" val="1318274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B1F4E6A4-DE30-4011-BAD3-FA5C0079A483}" type="slidenum">
              <a:rPr lang="en-US" smtClean="0"/>
              <a:t>9</a:t>
            </a:fld>
            <a:endParaRPr lang="en-US"/>
          </a:p>
        </p:txBody>
      </p:sp>
    </p:spTree>
    <p:extLst>
      <p:ext uri="{BB962C8B-B14F-4D97-AF65-F5344CB8AC3E}">
        <p14:creationId xmlns:p14="http://schemas.microsoft.com/office/powerpoint/2010/main" val="1798275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CD80788-E6B4-42A9-89C7-5B2C6A78DD4F}" type="datetime1">
              <a:rPr lang="en-US" smtClean="0"/>
              <a:t>12/6/2022</a:t>
            </a:fld>
            <a:endParaRPr lang="en-US"/>
          </a:p>
        </p:txBody>
      </p:sp>
      <p:sp>
        <p:nvSpPr>
          <p:cNvPr id="5" name="Footer Placeholder 4"/>
          <p:cNvSpPr>
            <a:spLocks noGrp="1"/>
          </p:cNvSpPr>
          <p:nvPr>
            <p:ph type="ftr" sz="quarter" idx="11"/>
          </p:nvPr>
        </p:nvSpPr>
        <p:spPr>
          <a:xfrm>
            <a:off x="0" y="6492875"/>
            <a:ext cx="6917210" cy="365125"/>
          </a:xfrm>
        </p:spPr>
        <p:txBody>
          <a:bodyPr/>
          <a:lstStyle>
            <a:lvl1pPr>
              <a:defRPr>
                <a:solidFill>
                  <a:schemeClr val="accent1">
                    <a:lumMod val="75000"/>
                    <a:lumOff val="25000"/>
                  </a:schemeClr>
                </a:solidFill>
              </a:defRPr>
            </a:lvl1pPr>
          </a:lstStyle>
          <a:p>
            <a:r>
              <a:rPr lang="en-US"/>
              <a:t>Thurston county planning commission - July 20, 2022</a:t>
            </a:r>
          </a:p>
        </p:txBody>
      </p:sp>
      <p:sp>
        <p:nvSpPr>
          <p:cNvPr id="6" name="Slide Number Placeholder 5"/>
          <p:cNvSpPr>
            <a:spLocks noGrp="1"/>
          </p:cNvSpPr>
          <p:nvPr>
            <p:ph type="sldNum" sz="quarter" idx="12"/>
          </p:nvPr>
        </p:nvSpPr>
        <p:spPr>
          <a:xfrm>
            <a:off x="11175560" y="6492875"/>
            <a:ext cx="1016440" cy="365125"/>
          </a:xfrm>
        </p:spPr>
        <p:txBody>
          <a:bodyPr/>
          <a:lstStyle>
            <a:lvl1pPr>
              <a:defRPr b="1">
                <a:solidFill>
                  <a:schemeClr val="accent2"/>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76308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EE5B4-C664-49EB-B04F-D8905B186E49}" type="datetime1">
              <a:rPr lang="en-US" smtClean="0"/>
              <a:t>12/6/2022</a:t>
            </a:fld>
            <a:endParaRPr lang="en-US"/>
          </a:p>
        </p:txBody>
      </p:sp>
      <p:sp>
        <p:nvSpPr>
          <p:cNvPr id="5" name="Footer Placeholder 4"/>
          <p:cNvSpPr>
            <a:spLocks noGrp="1"/>
          </p:cNvSpPr>
          <p:nvPr>
            <p:ph type="ftr" sz="quarter" idx="11"/>
          </p:nvPr>
        </p:nvSpPr>
        <p:spPr>
          <a:xfrm>
            <a:off x="0" y="6488910"/>
            <a:ext cx="6917210" cy="365125"/>
          </a:xfrm>
        </p:spPr>
        <p:txBody>
          <a:bodyPr/>
          <a:lstStyle/>
          <a:p>
            <a:r>
              <a:rPr lang="en-US"/>
              <a:t>Thurston county planning commission - July 20, 2022</a:t>
            </a:r>
          </a:p>
        </p:txBody>
      </p:sp>
      <p:sp>
        <p:nvSpPr>
          <p:cNvPr id="6" name="Slide Number Placeholder 5"/>
          <p:cNvSpPr>
            <a:spLocks noGrp="1"/>
          </p:cNvSpPr>
          <p:nvPr>
            <p:ph type="sldNum" sz="quarter" idx="12"/>
          </p:nvPr>
        </p:nvSpPr>
        <p:spPr/>
        <p:txBody>
          <a:bodyPr/>
          <a:lstStyle>
            <a:lvl1pPr>
              <a:defRPr b="1"/>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484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898F32F-33C6-4E22-8E90-85E9C1E47E98}" type="datetime1">
              <a:rPr lang="en-US" smtClean="0"/>
              <a:t>12/6/2022</a:t>
            </a:fld>
            <a:endParaRPr lang="en-US"/>
          </a:p>
        </p:txBody>
      </p:sp>
      <p:sp>
        <p:nvSpPr>
          <p:cNvPr id="5" name="Footer Placeholder 4"/>
          <p:cNvSpPr>
            <a:spLocks noGrp="1"/>
          </p:cNvSpPr>
          <p:nvPr>
            <p:ph type="ftr" sz="quarter" idx="11"/>
          </p:nvPr>
        </p:nvSpPr>
        <p:spPr>
          <a:xfrm>
            <a:off x="0" y="6492875"/>
            <a:ext cx="7896279" cy="365125"/>
          </a:xfrm>
        </p:spPr>
        <p:txBody>
          <a:bodyPr/>
          <a:lstStyle/>
          <a:p>
            <a:r>
              <a:rPr lang="en-US"/>
              <a:t>Thurston county planning commission - July 20, 2022</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61645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24107C-A3F3-4903-B90C-38B60096190C}" type="datetime1">
              <a:rPr lang="en-US" smtClean="0"/>
              <a:t>12/6/2022</a:t>
            </a:fld>
            <a:endParaRPr lang="en-US"/>
          </a:p>
        </p:txBody>
      </p:sp>
      <p:sp>
        <p:nvSpPr>
          <p:cNvPr id="5" name="Footer Placeholder 4"/>
          <p:cNvSpPr>
            <a:spLocks noGrp="1"/>
          </p:cNvSpPr>
          <p:nvPr>
            <p:ph type="ftr" sz="quarter" idx="11"/>
          </p:nvPr>
        </p:nvSpPr>
        <p:spPr>
          <a:xfrm>
            <a:off x="0" y="6587231"/>
            <a:ext cx="6917210" cy="270769"/>
          </a:xfrm>
        </p:spPr>
        <p:txBody>
          <a:bodyPr/>
          <a:lstStyle/>
          <a:p>
            <a:r>
              <a:rPr lang="en-US"/>
              <a:t>Thurston county planning commission - July 20, 2022</a:t>
            </a:r>
          </a:p>
        </p:txBody>
      </p:sp>
      <p:sp>
        <p:nvSpPr>
          <p:cNvPr id="6" name="Slide Number Placeholder 5"/>
          <p:cNvSpPr>
            <a:spLocks noGrp="1"/>
          </p:cNvSpPr>
          <p:nvPr>
            <p:ph type="sldNum" sz="quarter" idx="12"/>
          </p:nvPr>
        </p:nvSpPr>
        <p:spPr>
          <a:xfrm>
            <a:off x="11139492" y="6492875"/>
            <a:ext cx="1052508" cy="365125"/>
          </a:xfrm>
        </p:spPr>
        <p:txBody>
          <a:bodyPr/>
          <a:lstStyle>
            <a:lvl1pPr>
              <a:defRPr sz="1400" b="1"/>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78901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963A602-E9C9-42DA-8043-4A154139E3AB}" type="datetime1">
              <a:rPr lang="en-US" smtClean="0"/>
              <a:t>12/6/2022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Thurston county planning commission - July 6, 2022</a:t>
            </a:r>
          </a:p>
        </p:txBody>
      </p:sp>
      <p:sp>
        <p:nvSpPr>
          <p:cNvPr id="6" name="Slide Number Placeholder 5"/>
          <p:cNvSpPr>
            <a:spLocks noGrp="1"/>
          </p:cNvSpPr>
          <p:nvPr>
            <p:ph type="sldNum" sz="quarter" idx="12"/>
          </p:nvPr>
        </p:nvSpPr>
        <p:spPr/>
        <p:txBody>
          <a:bodyPr/>
          <a:lstStyle>
            <a:lvl1pPr>
              <a:defRPr b="1">
                <a:solidFill>
                  <a:schemeClr val="accent2"/>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75846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0AC2FD-78E2-4826-9436-09E4DDAF0619}" type="datetime1">
              <a:rPr lang="en-US" smtClean="0"/>
              <a:t>12/6/2022</a:t>
            </a:fld>
            <a:endParaRPr lang="en-US"/>
          </a:p>
        </p:txBody>
      </p:sp>
      <p:sp>
        <p:nvSpPr>
          <p:cNvPr id="6" name="Footer Placeholder 5"/>
          <p:cNvSpPr>
            <a:spLocks noGrp="1"/>
          </p:cNvSpPr>
          <p:nvPr>
            <p:ph type="ftr" sz="quarter" idx="11"/>
          </p:nvPr>
        </p:nvSpPr>
        <p:spPr>
          <a:xfrm>
            <a:off x="0" y="6492875"/>
            <a:ext cx="6917210" cy="365125"/>
          </a:xfrm>
        </p:spPr>
        <p:txBody>
          <a:bodyPr/>
          <a:lstStyle/>
          <a:p>
            <a:r>
              <a:rPr lang="en-US"/>
              <a:t>Thurston county planning commission - July 20, 2022</a:t>
            </a:r>
          </a:p>
        </p:txBody>
      </p:sp>
      <p:sp>
        <p:nvSpPr>
          <p:cNvPr id="7" name="Slide Number Placeholder 6"/>
          <p:cNvSpPr>
            <a:spLocks noGrp="1"/>
          </p:cNvSpPr>
          <p:nvPr>
            <p:ph type="sldNum" sz="quarter" idx="12"/>
          </p:nvPr>
        </p:nvSpPr>
        <p:spPr/>
        <p:txBody>
          <a:bodyPr/>
          <a:lstStyle>
            <a:lvl1pPr>
              <a:defRPr b="1"/>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68511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EA23D9-A620-46EF-A87A-CFEA10048F46}" type="datetime1">
              <a:rPr lang="en-US" smtClean="0"/>
              <a:t>12/6/2022</a:t>
            </a:fld>
            <a:endParaRPr lang="en-US"/>
          </a:p>
        </p:txBody>
      </p:sp>
      <p:sp>
        <p:nvSpPr>
          <p:cNvPr id="8" name="Footer Placeholder 7"/>
          <p:cNvSpPr>
            <a:spLocks noGrp="1"/>
          </p:cNvSpPr>
          <p:nvPr>
            <p:ph type="ftr" sz="quarter" idx="11"/>
          </p:nvPr>
        </p:nvSpPr>
        <p:spPr>
          <a:xfrm>
            <a:off x="0" y="6492875"/>
            <a:ext cx="6917210" cy="365125"/>
          </a:xfrm>
        </p:spPr>
        <p:txBody>
          <a:bodyPr/>
          <a:lstStyle/>
          <a:p>
            <a:r>
              <a:rPr lang="en-US"/>
              <a:t>Thurston county planning commission - July 20, 2022</a:t>
            </a:r>
          </a:p>
        </p:txBody>
      </p:sp>
      <p:sp>
        <p:nvSpPr>
          <p:cNvPr id="9" name="Slide Number Placeholder 8"/>
          <p:cNvSpPr>
            <a:spLocks noGrp="1"/>
          </p:cNvSpPr>
          <p:nvPr>
            <p:ph type="sldNum" sz="quarter" idx="12"/>
          </p:nvPr>
        </p:nvSpPr>
        <p:spPr/>
        <p:txBody>
          <a:bodyPr/>
          <a:lstStyle>
            <a:lvl1pPr>
              <a:defRPr b="1"/>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11621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59016FF-91C9-4210-A5D2-8D2A4346F2C2}" type="datetime1">
              <a:rPr lang="en-US" smtClean="0"/>
              <a:t>12/6/2022</a:t>
            </a:fld>
            <a:endParaRPr lang="en-US"/>
          </a:p>
        </p:txBody>
      </p:sp>
      <p:sp>
        <p:nvSpPr>
          <p:cNvPr id="4" name="Footer Placeholder 3"/>
          <p:cNvSpPr>
            <a:spLocks noGrp="1"/>
          </p:cNvSpPr>
          <p:nvPr>
            <p:ph type="ftr" sz="quarter" idx="11"/>
          </p:nvPr>
        </p:nvSpPr>
        <p:spPr>
          <a:xfrm>
            <a:off x="0" y="6492875"/>
            <a:ext cx="6917210" cy="365125"/>
          </a:xfrm>
        </p:spPr>
        <p:txBody>
          <a:bodyPr/>
          <a:lstStyle/>
          <a:p>
            <a:r>
              <a:rPr lang="en-US"/>
              <a:t>Thurston county planning commission - July 20, 2022</a:t>
            </a:r>
          </a:p>
        </p:txBody>
      </p:sp>
      <p:sp>
        <p:nvSpPr>
          <p:cNvPr id="5" name="Slide Number Placeholder 4"/>
          <p:cNvSpPr>
            <a:spLocks noGrp="1"/>
          </p:cNvSpPr>
          <p:nvPr>
            <p:ph type="sldNum" sz="quarter" idx="12"/>
          </p:nvPr>
        </p:nvSpPr>
        <p:spPr/>
        <p:txBody>
          <a:bodyPr/>
          <a:lstStyle>
            <a:lvl1pPr>
              <a:defRPr b="1"/>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72793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B99EC-5D90-4696-905D-CA5C1D301486}" type="datetime1">
              <a:rPr lang="en-US" smtClean="0"/>
              <a:t>12/6/2022</a:t>
            </a:fld>
            <a:endParaRPr lang="en-US"/>
          </a:p>
        </p:txBody>
      </p:sp>
      <p:sp>
        <p:nvSpPr>
          <p:cNvPr id="3" name="Footer Placeholder 2"/>
          <p:cNvSpPr>
            <a:spLocks noGrp="1"/>
          </p:cNvSpPr>
          <p:nvPr>
            <p:ph type="ftr" sz="quarter" idx="11"/>
          </p:nvPr>
        </p:nvSpPr>
        <p:spPr>
          <a:xfrm>
            <a:off x="0" y="6492875"/>
            <a:ext cx="6917210" cy="365125"/>
          </a:xfrm>
        </p:spPr>
        <p:txBody>
          <a:bodyPr/>
          <a:lstStyle/>
          <a:p>
            <a:r>
              <a:rPr lang="en-US"/>
              <a:t>Thurston county planning commission - July 20, 2022</a:t>
            </a:r>
          </a:p>
        </p:txBody>
      </p:sp>
      <p:sp>
        <p:nvSpPr>
          <p:cNvPr id="4" name="Slide Number Placeholder 3"/>
          <p:cNvSpPr>
            <a:spLocks noGrp="1"/>
          </p:cNvSpPr>
          <p:nvPr>
            <p:ph type="sldNum" sz="quarter" idx="12"/>
          </p:nvPr>
        </p:nvSpPr>
        <p:spPr/>
        <p:txBody>
          <a:bodyPr/>
          <a:lstStyle>
            <a:lvl1pPr>
              <a:defRPr b="1"/>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87776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BD6893C-1632-4D67-AB02-1312DD0AEDC2}" type="datetime1">
              <a:rPr lang="en-US" smtClean="0"/>
              <a:t>12/6/2022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Thurston county planning commission - July 6, 2022</a:t>
            </a:r>
          </a:p>
        </p:txBody>
      </p:sp>
      <p:sp>
        <p:nvSpPr>
          <p:cNvPr id="7" name="Slide Number Placeholder 6"/>
          <p:cNvSpPr>
            <a:spLocks noGrp="1"/>
          </p:cNvSpPr>
          <p:nvPr>
            <p:ph type="sldNum" sz="quarter" idx="12"/>
          </p:nvPr>
        </p:nvSpPr>
        <p:spPr/>
        <p:txBody>
          <a:bodyPr/>
          <a:lstStyle>
            <a:lvl1pPr>
              <a:defRPr b="1">
                <a:solidFill>
                  <a:schemeClr val="accent2"/>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94764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8A2BCD-F683-4B94-A2C2-382B657B1838}" type="datetime1">
              <a:rPr lang="en-US" smtClean="0"/>
              <a:t>12/6/2022</a:t>
            </a:fld>
            <a:endParaRPr lang="en-US"/>
          </a:p>
        </p:txBody>
      </p:sp>
      <p:sp>
        <p:nvSpPr>
          <p:cNvPr id="6" name="Footer Placeholder 5"/>
          <p:cNvSpPr>
            <a:spLocks noGrp="1"/>
          </p:cNvSpPr>
          <p:nvPr>
            <p:ph type="ftr" sz="quarter" idx="11"/>
          </p:nvPr>
        </p:nvSpPr>
        <p:spPr>
          <a:xfrm>
            <a:off x="0" y="6492875"/>
            <a:ext cx="6917210" cy="365125"/>
          </a:xfrm>
        </p:spPr>
        <p:txBody>
          <a:bodyPr/>
          <a:lstStyle/>
          <a:p>
            <a:r>
              <a:rPr lang="en-US"/>
              <a:t>Thurston county planning commission - July 20, 2022</a:t>
            </a:r>
          </a:p>
        </p:txBody>
      </p:sp>
      <p:sp>
        <p:nvSpPr>
          <p:cNvPr id="7" name="Slide Number Placeholder 6"/>
          <p:cNvSpPr>
            <a:spLocks noGrp="1"/>
          </p:cNvSpPr>
          <p:nvPr>
            <p:ph type="sldNum" sz="quarter" idx="12"/>
          </p:nvPr>
        </p:nvSpPr>
        <p:spPr/>
        <p:txBody>
          <a:bodyPr/>
          <a:lstStyle>
            <a:lvl1pPr>
              <a:defRPr b="1"/>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7168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EEFE3EB-0DCC-41A0-9811-EC0AA02AD3DC}" type="datetime1">
              <a:rPr lang="en-US" smtClean="0"/>
              <a:t>12/6/2022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Thurston county planning commission - July 6, 2022</a:t>
            </a:r>
          </a:p>
        </p:txBody>
      </p:sp>
      <p:sp>
        <p:nvSpPr>
          <p:cNvPr id="6" name="Slide Number Placeholder 5"/>
          <p:cNvSpPr>
            <a:spLocks noGrp="1"/>
          </p:cNvSpPr>
          <p:nvPr>
            <p:ph type="sldNum" sz="quarter" idx="4"/>
          </p:nvPr>
        </p:nvSpPr>
        <p:spPr>
          <a:xfrm>
            <a:off x="11139490" y="6453078"/>
            <a:ext cx="1052510" cy="365125"/>
          </a:xfrm>
          <a:prstGeom prst="rect">
            <a:avLst/>
          </a:prstGeom>
        </p:spPr>
        <p:txBody>
          <a:bodyPr vert="horz" lIns="91440" tIns="45720" rIns="91440" bIns="45720" rtlCol="0" anchor="ctr"/>
          <a:lstStyle>
            <a:lvl1pPr algn="r">
              <a:defRPr sz="1400" b="1">
                <a:solidFill>
                  <a:schemeClr val="accent2"/>
                </a:solidFill>
              </a:defRPr>
            </a:lvl1pPr>
          </a:lstStyle>
          <a:p>
            <a:fld id="{D57F1E4F-1CFF-5643-939E-217C01CDF565}"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346624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Kaitlynn.Nelson@co.thurston.wa.u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Amelia.Schwartz@co.thurston.wa.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Thurston County </a:t>
            </a:r>
            <a:br>
              <a:rPr lang="en-US"/>
            </a:br>
            <a:r>
              <a:rPr lang="en-US"/>
              <a:t>community planning</a:t>
            </a:r>
          </a:p>
        </p:txBody>
      </p:sp>
      <p:sp>
        <p:nvSpPr>
          <p:cNvPr id="3" name="Subtitle 2"/>
          <p:cNvSpPr>
            <a:spLocks noGrp="1"/>
          </p:cNvSpPr>
          <p:nvPr>
            <p:ph type="subTitle" idx="1"/>
          </p:nvPr>
        </p:nvSpPr>
        <p:spPr/>
        <p:txBody>
          <a:bodyPr/>
          <a:lstStyle/>
          <a:p>
            <a:r>
              <a:rPr lang="en-US" dirty="0"/>
              <a:t>Planning commission – December 7</a:t>
            </a:r>
            <a:r>
              <a:rPr lang="en-US" baseline="30000" dirty="0"/>
              <a:t>th</a:t>
            </a:r>
            <a:r>
              <a:rPr lang="en-US" dirty="0"/>
              <a:t>, 2022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2281" y="1174778"/>
            <a:ext cx="2282459" cy="1581380"/>
          </a:xfrm>
          <a:prstGeom prst="rect">
            <a:avLst/>
          </a:prstGeom>
        </p:spPr>
      </p:pic>
      <p:sp>
        <p:nvSpPr>
          <p:cNvPr id="6" name="TextBox 5"/>
          <p:cNvSpPr txBox="1"/>
          <p:nvPr/>
        </p:nvSpPr>
        <p:spPr>
          <a:xfrm>
            <a:off x="451136" y="5298960"/>
            <a:ext cx="9847421" cy="1077218"/>
          </a:xfrm>
          <a:prstGeom prst="rect">
            <a:avLst/>
          </a:prstGeom>
          <a:noFill/>
        </p:spPr>
        <p:txBody>
          <a:bodyPr wrap="square" rtlCol="0">
            <a:spAutoFit/>
          </a:bodyPr>
          <a:lstStyle/>
          <a:p>
            <a:r>
              <a:rPr lang="en-US" sz="3200" b="1" dirty="0">
                <a:solidFill>
                  <a:schemeClr val="bg1"/>
                </a:solidFill>
              </a:rPr>
              <a:t>Grand Mound Work Session &amp; Planning Commission Recommendation </a:t>
            </a:r>
          </a:p>
        </p:txBody>
      </p:sp>
      <p:sp>
        <p:nvSpPr>
          <p:cNvPr id="8" name="Slide Number Placeholder 7"/>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221898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Thurston County </a:t>
            </a:r>
            <a:br>
              <a:rPr lang="en-US"/>
            </a:br>
            <a:r>
              <a:rPr lang="en-US"/>
              <a:t>community planning</a:t>
            </a:r>
          </a:p>
        </p:txBody>
      </p:sp>
      <p:sp>
        <p:nvSpPr>
          <p:cNvPr id="3" name="Subtitle 2"/>
          <p:cNvSpPr>
            <a:spLocks noGrp="1"/>
          </p:cNvSpPr>
          <p:nvPr>
            <p:ph type="subTitle" idx="1"/>
          </p:nvPr>
        </p:nvSpPr>
        <p:spPr/>
        <p:txBody>
          <a:bodyPr/>
          <a:lstStyle/>
          <a:p>
            <a:r>
              <a:rPr lang="en-US" dirty="0"/>
              <a:t>Planning commission – December 7, 2022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2281" y="1174778"/>
            <a:ext cx="2282459" cy="1581380"/>
          </a:xfrm>
          <a:prstGeom prst="rect">
            <a:avLst/>
          </a:prstGeom>
        </p:spPr>
      </p:pic>
      <p:sp>
        <p:nvSpPr>
          <p:cNvPr id="6" name="TextBox 5"/>
          <p:cNvSpPr txBox="1"/>
          <p:nvPr/>
        </p:nvSpPr>
        <p:spPr>
          <a:xfrm>
            <a:off x="492456" y="5683222"/>
            <a:ext cx="10286380" cy="584775"/>
          </a:xfrm>
          <a:prstGeom prst="rect">
            <a:avLst/>
          </a:prstGeom>
          <a:noFill/>
        </p:spPr>
        <p:txBody>
          <a:bodyPr wrap="square" rtlCol="0">
            <a:spAutoFit/>
          </a:bodyPr>
          <a:lstStyle/>
          <a:p>
            <a:r>
              <a:rPr lang="en-US" sz="3200" b="1" dirty="0">
                <a:solidFill>
                  <a:schemeClr val="bg1"/>
                </a:solidFill>
              </a:rPr>
              <a:t>Land Use &amp; Zoning Amendment Requests</a:t>
            </a:r>
          </a:p>
        </p:txBody>
      </p:sp>
      <p:sp>
        <p:nvSpPr>
          <p:cNvPr id="8" name="Slide Number Placeholder 7"/>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21890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p:txBody>
          <a:bodyPr/>
          <a:lstStyle/>
          <a:p>
            <a:r>
              <a:rPr lang="en-US" dirty="0"/>
              <a:t>Land Use &amp; Zoning Amendment Requests</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p:txBody>
          <a:bodyPr/>
          <a:lstStyle/>
          <a:p>
            <a:fld id="{D57F1E4F-1CFF-5643-939E-217C01CDF565}" type="slidenum">
              <a:rPr lang="en-US" smtClean="0"/>
              <a:pPr/>
              <a:t>11</a:t>
            </a:fld>
            <a:endParaRPr lang="en-US"/>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a:xfrm>
            <a:off x="-48126" y="6624939"/>
            <a:ext cx="6917210" cy="270769"/>
          </a:xfrm>
        </p:spPr>
        <p:txBody>
          <a:bodyPr/>
          <a:lstStyle/>
          <a:p>
            <a:r>
              <a:rPr lang="en-US" dirty="0"/>
              <a:t>Thurston county planning commission – December 7, 2022</a:t>
            </a:r>
          </a:p>
        </p:txBody>
      </p:sp>
      <p:graphicFrame>
        <p:nvGraphicFramePr>
          <p:cNvPr id="9" name="Table 6">
            <a:extLst>
              <a:ext uri="{FF2B5EF4-FFF2-40B4-BE49-F238E27FC236}">
                <a16:creationId xmlns:a16="http://schemas.microsoft.com/office/drawing/2014/main" id="{5BDE136F-F2E9-4C62-94DB-A1B01A55724E}"/>
              </a:ext>
            </a:extLst>
          </p:cNvPr>
          <p:cNvGraphicFramePr>
            <a:graphicFrameLocks noGrp="1"/>
          </p:cNvGraphicFramePr>
          <p:nvPr>
            <p:ph idx="1"/>
            <p:extLst>
              <p:ext uri="{D42A27DB-BD31-4B8C-83A1-F6EECF244321}">
                <p14:modId xmlns:p14="http://schemas.microsoft.com/office/powerpoint/2010/main" val="1941468566"/>
              </p:ext>
            </p:extLst>
          </p:nvPr>
        </p:nvGraphicFramePr>
        <p:xfrm>
          <a:off x="581192" y="2130181"/>
          <a:ext cx="10864468" cy="3200400"/>
        </p:xfrm>
        <a:graphic>
          <a:graphicData uri="http://schemas.openxmlformats.org/drawingml/2006/table">
            <a:tbl>
              <a:tblPr firstRow="1" bandRow="1">
                <a:tableStyleId>{5C22544A-7EE6-4342-B048-85BDC9FD1C3A}</a:tableStyleId>
              </a:tblPr>
              <a:tblGrid>
                <a:gridCol w="10864468">
                  <a:extLst>
                    <a:ext uri="{9D8B030D-6E8A-4147-A177-3AD203B41FA5}">
                      <a16:colId xmlns:a16="http://schemas.microsoft.com/office/drawing/2014/main" val="2437614777"/>
                    </a:ext>
                  </a:extLst>
                </a:gridCol>
              </a:tblGrid>
              <a:tr h="361682">
                <a:tc>
                  <a:txBody>
                    <a:bodyPr/>
                    <a:lstStyle/>
                    <a:p>
                      <a:r>
                        <a:rPr lang="en-US" sz="2400" dirty="0"/>
                        <a:t>Included in the 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75000"/>
                      </a:schemeClr>
                    </a:solidFill>
                  </a:tcPr>
                </a:tc>
                <a:extLst>
                  <a:ext uri="{0D108BD9-81ED-4DB2-BD59-A6C34878D82A}">
                    <a16:rowId xmlns:a16="http://schemas.microsoft.com/office/drawing/2014/main" val="1558262757"/>
                  </a:ext>
                </a:extLst>
              </a:tr>
              <a:tr h="361682">
                <a:tc>
                  <a:txBody>
                    <a:bodyPr/>
                    <a:lstStyle/>
                    <a:p>
                      <a:pPr marL="285750" indent="-285750">
                        <a:buFont typeface="Wingdings" panose="05000000000000000000" pitchFamily="2" charset="2"/>
                        <a:buChar char="q"/>
                      </a:pPr>
                      <a:r>
                        <a:rPr lang="en-US" sz="2400" dirty="0"/>
                        <a:t>Land Use &amp; Zoning Amendment Requests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2443088739"/>
                  </a:ext>
                </a:extLst>
              </a:tr>
              <a:tr h="361682">
                <a:tc>
                  <a:txBody>
                    <a:bodyPr/>
                    <a:lstStyle/>
                    <a:p>
                      <a:pPr marL="742950" lvl="1" indent="-285750">
                        <a:buFont typeface="Wingdings" panose="05000000000000000000" pitchFamily="2" charset="2"/>
                        <a:buChar char="q"/>
                      </a:pPr>
                      <a:r>
                        <a:rPr lang="en-US" sz="2400" strike="noStrike" dirty="0"/>
                        <a:t>Steelhammer Family Trust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3158644"/>
                  </a:ext>
                </a:extLst>
              </a:tr>
              <a:tr h="361682">
                <a:tc>
                  <a:txBody>
                    <a:bodyPr/>
                    <a:lstStyle/>
                    <a:p>
                      <a:pPr marL="742950" lvl="1" indent="-285750">
                        <a:buFont typeface="Wingdings" panose="05000000000000000000" pitchFamily="2" charset="2"/>
                        <a:buChar char="q"/>
                      </a:pPr>
                      <a:r>
                        <a:rPr lang="en-US" sz="2400" dirty="0"/>
                        <a:t>Fire District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015911957"/>
                  </a:ext>
                </a:extLst>
              </a:tr>
              <a:tr h="361682">
                <a:tc>
                  <a:txBody>
                    <a:bodyPr/>
                    <a:lstStyle/>
                    <a:p>
                      <a:pPr marL="742950" lvl="1" indent="-285750">
                        <a:buFont typeface="Wingdings" panose="05000000000000000000" pitchFamily="2" charset="2"/>
                        <a:buChar char="q"/>
                      </a:pPr>
                      <a:r>
                        <a:rPr lang="en-US" sz="2400" dirty="0"/>
                        <a:t>Morgan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8036509"/>
                  </a:ext>
                </a:extLst>
              </a:tr>
              <a:tr h="361682">
                <a:tc>
                  <a:txBody>
                    <a:bodyPr/>
                    <a:lstStyle/>
                    <a:p>
                      <a:pPr marL="742950" lvl="1" indent="-285750">
                        <a:buFont typeface="Wingdings" panose="05000000000000000000" pitchFamily="2" charset="2"/>
                        <a:buChar char="q"/>
                      </a:pPr>
                      <a:r>
                        <a:rPr lang="en-US" sz="2400" dirty="0"/>
                        <a:t>Tribal Trust 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62123268"/>
                  </a:ext>
                </a:extLst>
              </a:tr>
              <a:tr h="361682">
                <a:tc>
                  <a:txBody>
                    <a:bodyPr/>
                    <a:lstStyle/>
                    <a:p>
                      <a:pPr marL="742950" lvl="1" indent="-285750">
                        <a:buFont typeface="Wingdings" panose="05000000000000000000" pitchFamily="2" charset="2"/>
                        <a:buChar char="q"/>
                      </a:pPr>
                      <a:r>
                        <a:rPr lang="en-US" sz="2400" dirty="0"/>
                        <a:t>Jackson &amp; Singh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716613"/>
                  </a:ext>
                </a:extLst>
              </a:tr>
            </a:tbl>
          </a:graphicData>
        </a:graphic>
      </p:graphicFrame>
    </p:spTree>
    <p:extLst>
      <p:ext uri="{BB962C8B-B14F-4D97-AF65-F5344CB8AC3E}">
        <p14:creationId xmlns:p14="http://schemas.microsoft.com/office/powerpoint/2010/main" val="395956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a:xfrm>
            <a:off x="601255" y="702156"/>
            <a:ext cx="3409783" cy="1013800"/>
          </a:xfrm>
        </p:spPr>
        <p:txBody>
          <a:bodyPr>
            <a:normAutofit/>
          </a:bodyPr>
          <a:lstStyle/>
          <a:p>
            <a:r>
              <a:rPr lang="en-US" dirty="0"/>
              <a:t>Rezones</a:t>
            </a:r>
          </a:p>
        </p:txBody>
      </p:sp>
      <p:sp>
        <p:nvSpPr>
          <p:cNvPr id="40" name="Rectangle 39">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48D3A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C5FBF6B-5FD8-49B5-AEA1-85FC60E98749}"/>
              </a:ext>
            </a:extLst>
          </p:cNvPr>
          <p:cNvSpPr>
            <a:spLocks noGrp="1"/>
          </p:cNvSpPr>
          <p:nvPr>
            <p:ph idx="1"/>
          </p:nvPr>
        </p:nvSpPr>
        <p:spPr>
          <a:xfrm>
            <a:off x="601255" y="1964168"/>
            <a:ext cx="3409782" cy="4036582"/>
          </a:xfrm>
        </p:spPr>
        <p:txBody>
          <a:bodyPr anchor="t">
            <a:normAutofit/>
          </a:bodyPr>
          <a:lstStyle/>
          <a:p>
            <a:pPr marL="0" indent="0">
              <a:buClr>
                <a:schemeClr val="accent4">
                  <a:lumMod val="75000"/>
                </a:schemeClr>
              </a:buClr>
              <a:buNone/>
            </a:pPr>
            <a:r>
              <a:rPr lang="en-US" sz="2400" dirty="0">
                <a:solidFill>
                  <a:schemeClr val="bg1"/>
                </a:solidFill>
              </a:rPr>
              <a:t>Rezones should consider:</a:t>
            </a:r>
          </a:p>
          <a:p>
            <a:pPr>
              <a:buClr>
                <a:schemeClr val="accent4">
                  <a:lumMod val="60000"/>
                  <a:lumOff val="40000"/>
                </a:schemeClr>
              </a:buClr>
              <a:buFont typeface="Arial" panose="020B0604020202020204" pitchFamily="34" charset="0"/>
              <a:buChar char="•"/>
            </a:pPr>
            <a:r>
              <a:rPr lang="en-US" sz="2400" dirty="0">
                <a:solidFill>
                  <a:schemeClr val="bg1"/>
                </a:solidFill>
              </a:rPr>
              <a:t>Subarea Plan</a:t>
            </a:r>
          </a:p>
          <a:p>
            <a:pPr>
              <a:buClr>
                <a:schemeClr val="accent4">
                  <a:lumMod val="60000"/>
                  <a:lumOff val="40000"/>
                </a:schemeClr>
              </a:buClr>
              <a:buFont typeface="Arial" panose="020B0604020202020204" pitchFamily="34" charset="0"/>
              <a:buChar char="•"/>
            </a:pPr>
            <a:r>
              <a:rPr lang="en-US" sz="2400" dirty="0">
                <a:solidFill>
                  <a:schemeClr val="bg1"/>
                </a:solidFill>
              </a:rPr>
              <a:t>Comprehensive Plan policies</a:t>
            </a:r>
          </a:p>
          <a:p>
            <a:pPr>
              <a:buClr>
                <a:schemeClr val="accent4">
                  <a:lumMod val="60000"/>
                  <a:lumOff val="40000"/>
                </a:schemeClr>
              </a:buClr>
              <a:buFont typeface="Arial" panose="020B0604020202020204" pitchFamily="34" charset="0"/>
              <a:buChar char="•"/>
            </a:pPr>
            <a:r>
              <a:rPr lang="en-US" sz="2400" dirty="0">
                <a:solidFill>
                  <a:schemeClr val="bg1"/>
                </a:solidFill>
              </a:rPr>
              <a:t>County-wide Planning policies</a:t>
            </a:r>
          </a:p>
          <a:p>
            <a:pPr>
              <a:buClr>
                <a:schemeClr val="accent4">
                  <a:lumMod val="60000"/>
                  <a:lumOff val="40000"/>
                </a:schemeClr>
              </a:buClr>
              <a:buFont typeface="Arial" panose="020B0604020202020204" pitchFamily="34" charset="0"/>
              <a:buChar char="•"/>
            </a:pPr>
            <a:r>
              <a:rPr lang="en-US" sz="2400" dirty="0">
                <a:solidFill>
                  <a:schemeClr val="bg1"/>
                </a:solidFill>
              </a:rPr>
              <a:t>Public comment</a:t>
            </a:r>
          </a:p>
          <a:p>
            <a:pPr marL="0" indent="0">
              <a:buClr>
                <a:schemeClr val="accent4">
                  <a:lumMod val="75000"/>
                </a:schemeClr>
              </a:buClr>
              <a:buNone/>
            </a:pPr>
            <a:endParaRPr lang="en-US" dirty="0">
              <a:solidFill>
                <a:schemeClr val="bg1"/>
              </a:solidFill>
            </a:endParaRPr>
          </a:p>
        </p:txBody>
      </p:sp>
      <p:pic>
        <p:nvPicPr>
          <p:cNvPr id="31" name="Picture 30" descr="Map&#10;&#10;Description automatically generated">
            <a:extLst>
              <a:ext uri="{FF2B5EF4-FFF2-40B4-BE49-F238E27FC236}">
                <a16:creationId xmlns:a16="http://schemas.microsoft.com/office/drawing/2014/main" id="{512579D7-B6A9-4A30-964E-A526C031C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893" y="614405"/>
            <a:ext cx="5398510" cy="6152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a:solidFill>
                  <a:srgbClr val="48D3A9"/>
                </a:solidFill>
              </a:rPr>
              <a:t>Thurston county planning commission – December 7, 2022</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solidFill>
                  <a:srgbClr val="48D3A9"/>
                </a:solidFill>
              </a:rPr>
              <a:pPr>
                <a:spcAft>
                  <a:spcPts val="600"/>
                </a:spcAft>
              </a:pPr>
              <a:t>12</a:t>
            </a:fld>
            <a:endParaRPr lang="en-US">
              <a:solidFill>
                <a:srgbClr val="48D3A9"/>
              </a:solidFill>
            </a:endParaRPr>
          </a:p>
        </p:txBody>
      </p:sp>
    </p:spTree>
    <p:extLst>
      <p:ext uri="{BB962C8B-B14F-4D97-AF65-F5344CB8AC3E}">
        <p14:creationId xmlns:p14="http://schemas.microsoft.com/office/powerpoint/2010/main" val="310611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p:txBody>
          <a:bodyPr/>
          <a:lstStyle/>
          <a:p>
            <a:r>
              <a:rPr lang="en-US" dirty="0"/>
              <a:t>Rural Rezone policies</a:t>
            </a:r>
          </a:p>
        </p:txBody>
      </p:sp>
      <p:sp>
        <p:nvSpPr>
          <p:cNvPr id="3" name="Content Placeholder 2">
            <a:extLst>
              <a:ext uri="{FF2B5EF4-FFF2-40B4-BE49-F238E27FC236}">
                <a16:creationId xmlns:a16="http://schemas.microsoft.com/office/drawing/2014/main" id="{4C5FBF6B-5FD8-49B5-AEA1-85FC60E98749}"/>
              </a:ext>
            </a:extLst>
          </p:cNvPr>
          <p:cNvSpPr>
            <a:spLocks noGrp="1"/>
          </p:cNvSpPr>
          <p:nvPr>
            <p:ph idx="1"/>
          </p:nvPr>
        </p:nvSpPr>
        <p:spPr>
          <a:xfrm>
            <a:off x="471055" y="2011680"/>
            <a:ext cx="11240654" cy="4481195"/>
          </a:xfrm>
        </p:spPr>
        <p:txBody>
          <a:bodyPr>
            <a:normAutofit/>
          </a:bodyPr>
          <a:lstStyle/>
          <a:p>
            <a:pPr marL="0" indent="0">
              <a:buNone/>
            </a:pPr>
            <a:r>
              <a:rPr lang="en-US" sz="2600" dirty="0"/>
              <a:t>Rezoning a </a:t>
            </a:r>
            <a:r>
              <a:rPr lang="en-US" sz="2600" b="1" dirty="0"/>
              <a:t>rural</a:t>
            </a:r>
            <a:r>
              <a:rPr lang="en-US" sz="2600" dirty="0"/>
              <a:t> property requires consistency with the Comprehensive Plan’s Land Use Chapter </a:t>
            </a:r>
            <a:r>
              <a:rPr lang="en-US" sz="2600" dirty="0">
                <a:solidFill>
                  <a:schemeClr val="accent4">
                    <a:lumMod val="75000"/>
                  </a:schemeClr>
                </a:solidFill>
              </a:rPr>
              <a:t>Objective B, Policy 10</a:t>
            </a:r>
            <a:r>
              <a:rPr lang="en-US" sz="2600" dirty="0"/>
              <a:t>:</a:t>
            </a:r>
          </a:p>
          <a:p>
            <a:pPr marL="0" indent="0">
              <a:buNone/>
            </a:pPr>
            <a:r>
              <a:rPr lang="en-US" sz="2600" dirty="0"/>
              <a:t>	Rezoning of any parcel with a rural designation to a different designation 	should only occur when:</a:t>
            </a:r>
          </a:p>
          <a:p>
            <a:pPr marL="838350" lvl="1" indent="-514350">
              <a:buClr>
                <a:schemeClr val="accent4">
                  <a:lumMod val="75000"/>
                </a:schemeClr>
              </a:buClr>
              <a:buAutoNum type="alphaLcPeriod"/>
            </a:pPr>
            <a:r>
              <a:rPr lang="en-US" sz="2400" dirty="0"/>
              <a:t>Circumstances have substantially changed since the current land use designation/zoning was adopted and the definition, characteristics or locational guidelines for the current district no longer apply;</a:t>
            </a:r>
          </a:p>
          <a:p>
            <a:pPr marL="838350" lvl="1" indent="-514350">
              <a:buClr>
                <a:schemeClr val="accent4">
                  <a:lumMod val="75000"/>
                </a:schemeClr>
              </a:buClr>
              <a:buAutoNum type="alphaLcPeriod"/>
            </a:pPr>
            <a:r>
              <a:rPr lang="en-US" sz="2400" dirty="0"/>
              <a:t>The rezone would promote the general welfare of the affected community; or</a:t>
            </a:r>
          </a:p>
          <a:p>
            <a:pPr marL="838350" lvl="1" indent="-514350">
              <a:buClr>
                <a:schemeClr val="accent4">
                  <a:lumMod val="75000"/>
                </a:schemeClr>
              </a:buClr>
              <a:buAutoNum type="alphaLcPeriod"/>
            </a:pPr>
            <a:r>
              <a:rPr lang="en-US" sz="2400" dirty="0"/>
              <a:t>The rezone would maintain or enhance environmental quality</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p:txBody>
          <a:bodyPr/>
          <a:lstStyle/>
          <a:p>
            <a:fld id="{D57F1E4F-1CFF-5643-939E-217C01CDF565}" type="slidenum">
              <a:rPr lang="en-US" smtClean="0"/>
              <a:pPr/>
              <a:t>13</a:t>
            </a:fld>
            <a:endParaRPr lang="en-US"/>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p:txBody>
          <a:bodyPr/>
          <a:lstStyle/>
          <a:p>
            <a:r>
              <a:rPr lang="en-US" dirty="0"/>
              <a:t>Thurston county planning commission – December 7, 2022</a:t>
            </a:r>
          </a:p>
        </p:txBody>
      </p:sp>
    </p:spTree>
    <p:extLst>
      <p:ext uri="{BB962C8B-B14F-4D97-AF65-F5344CB8AC3E}">
        <p14:creationId xmlns:p14="http://schemas.microsoft.com/office/powerpoint/2010/main" val="318789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a:xfrm>
            <a:off x="601255" y="702156"/>
            <a:ext cx="3409783" cy="1013800"/>
          </a:xfrm>
        </p:spPr>
        <p:txBody>
          <a:bodyPr>
            <a:normAutofit/>
          </a:bodyPr>
          <a:lstStyle/>
          <a:p>
            <a:r>
              <a:rPr lang="en-US" dirty="0"/>
              <a:t>Steelhammer Family trust</a:t>
            </a:r>
          </a:p>
        </p:txBody>
      </p:sp>
      <p:sp>
        <p:nvSpPr>
          <p:cNvPr id="17" name="Rectangle 16">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600FD"/>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406542B5-61B5-53A5-B67E-ACB9EA746773}"/>
              </a:ext>
            </a:extLst>
          </p:cNvPr>
          <p:cNvSpPr>
            <a:spLocks noGrp="1"/>
          </p:cNvSpPr>
          <p:nvPr>
            <p:ph idx="1"/>
          </p:nvPr>
        </p:nvSpPr>
        <p:spPr>
          <a:xfrm>
            <a:off x="601255" y="1964168"/>
            <a:ext cx="3409782" cy="4036582"/>
          </a:xfrm>
        </p:spPr>
        <p:txBody>
          <a:bodyPr anchor="t">
            <a:normAutofit/>
          </a:bodyPr>
          <a:lstStyle/>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4.91 total acres</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Current: R4-16/1</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Proposed: Arterial Commercial (AC)</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Proposal removes 19-78 (potential) residential units</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Undeveloped</a:t>
            </a:r>
          </a:p>
        </p:txBody>
      </p:sp>
      <p:pic>
        <p:nvPicPr>
          <p:cNvPr id="6" name="Picture 6" descr="GrandMound_Steelhammer.jpg">
            <a:extLst>
              <a:ext uri="{FF2B5EF4-FFF2-40B4-BE49-F238E27FC236}">
                <a16:creationId xmlns:a16="http://schemas.microsoft.com/office/drawing/2014/main" id="{008AEDAF-0767-76DA-6FC8-D5E31A89F66A}"/>
              </a:ext>
            </a:extLst>
          </p:cNvPr>
          <p:cNvPicPr>
            <a:picLocks noChangeAspect="1"/>
          </p:cNvPicPr>
          <p:nvPr/>
        </p:nvPicPr>
        <p:blipFill>
          <a:blip r:embed="rId3"/>
          <a:stretch>
            <a:fillRect/>
          </a:stretch>
        </p:blipFill>
        <p:spPr>
          <a:xfrm>
            <a:off x="4313181" y="575030"/>
            <a:ext cx="7330955" cy="5667929"/>
          </a:xfrm>
          <a:prstGeom prst="rect">
            <a:avLst/>
          </a:prstGeom>
        </p:spPr>
      </p:pic>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dirty="0">
                <a:solidFill>
                  <a:srgbClr val="C600FD"/>
                </a:solidFill>
              </a:rPr>
              <a:t>Thurston county planning commission – December 7, 2022</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solidFill>
                  <a:srgbClr val="C600FD"/>
                </a:solidFill>
              </a:rPr>
              <a:pPr>
                <a:spcAft>
                  <a:spcPts val="600"/>
                </a:spcAft>
              </a:pPr>
              <a:t>14</a:t>
            </a:fld>
            <a:endParaRPr lang="en-US">
              <a:solidFill>
                <a:srgbClr val="C600FD"/>
              </a:solidFill>
            </a:endParaRPr>
          </a:p>
        </p:txBody>
      </p:sp>
      <p:sp>
        <p:nvSpPr>
          <p:cNvPr id="3" name="TextBox 2">
            <a:extLst>
              <a:ext uri="{FF2B5EF4-FFF2-40B4-BE49-F238E27FC236}">
                <a16:creationId xmlns:a16="http://schemas.microsoft.com/office/drawing/2014/main" id="{E242D609-00C7-E9F5-E929-EA5409F69162}"/>
              </a:ext>
            </a:extLst>
          </p:cNvPr>
          <p:cNvSpPr txBox="1"/>
          <p:nvPr/>
        </p:nvSpPr>
        <p:spPr>
          <a:xfrm>
            <a:off x="5961388" y="6196446"/>
            <a:ext cx="4236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Property shown as proposed zone: (AC)</a:t>
            </a:r>
          </a:p>
        </p:txBody>
      </p:sp>
    </p:spTree>
    <p:extLst>
      <p:ext uri="{BB962C8B-B14F-4D97-AF65-F5344CB8AC3E}">
        <p14:creationId xmlns:p14="http://schemas.microsoft.com/office/powerpoint/2010/main" val="234858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a:xfrm>
            <a:off x="601255" y="702156"/>
            <a:ext cx="3409783" cy="1013800"/>
          </a:xfrm>
        </p:spPr>
        <p:txBody>
          <a:bodyPr>
            <a:normAutofit/>
          </a:bodyPr>
          <a:lstStyle/>
          <a:p>
            <a:r>
              <a:rPr lang="en-US" dirty="0"/>
              <a:t>Fire District #14</a:t>
            </a:r>
          </a:p>
        </p:txBody>
      </p:sp>
      <p:sp>
        <p:nvSpPr>
          <p:cNvPr id="17" name="Rectangle 16">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600FD"/>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406542B5-61B5-53A5-B67E-ACB9EA746773}"/>
              </a:ext>
            </a:extLst>
          </p:cNvPr>
          <p:cNvSpPr>
            <a:spLocks noGrp="1"/>
          </p:cNvSpPr>
          <p:nvPr>
            <p:ph idx="1"/>
          </p:nvPr>
        </p:nvSpPr>
        <p:spPr>
          <a:xfrm>
            <a:off x="601255" y="1964168"/>
            <a:ext cx="3409782" cy="4036582"/>
          </a:xfrm>
        </p:spPr>
        <p:txBody>
          <a:bodyPr>
            <a:normAutofit lnSpcReduction="10000"/>
          </a:bodyPr>
          <a:lstStyle/>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0.65 acres </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Current: R4-16/1</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Proposed: Arterial Commercial (AC)</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Proposal removes 2-8 (potential) residential units</a:t>
            </a:r>
            <a:r>
              <a:rPr lang="en-US" sz="2000" dirty="0">
                <a:solidFill>
                  <a:schemeClr val="bg1"/>
                </a:solidFill>
              </a:rPr>
              <a:t> </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Developed, Old Fire Station</a:t>
            </a:r>
          </a:p>
          <a:p>
            <a:pPr marL="305435" indent="-305435">
              <a:buFont typeface="Arial" panose="05020102010507070707" pitchFamily="18" charset="2"/>
              <a:buChar char="•"/>
            </a:pPr>
            <a:endParaRPr lang="en-US" dirty="0">
              <a:solidFill>
                <a:schemeClr val="bg1"/>
              </a:solidFill>
            </a:endParaRPr>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dirty="0">
                <a:solidFill>
                  <a:srgbClr val="C600FD"/>
                </a:solidFill>
              </a:rPr>
              <a:t>Thurston county planning commission – December 7, 2022</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solidFill>
                  <a:srgbClr val="C600FD"/>
                </a:solidFill>
              </a:rPr>
              <a:pPr>
                <a:spcAft>
                  <a:spcPts val="600"/>
                </a:spcAft>
              </a:pPr>
              <a:t>15</a:t>
            </a:fld>
            <a:endParaRPr lang="en-US">
              <a:solidFill>
                <a:srgbClr val="C600FD"/>
              </a:solidFill>
            </a:endParaRPr>
          </a:p>
        </p:txBody>
      </p:sp>
      <p:pic>
        <p:nvPicPr>
          <p:cNvPr id="6" name="Picture 5">
            <a:extLst>
              <a:ext uri="{FF2B5EF4-FFF2-40B4-BE49-F238E27FC236}">
                <a16:creationId xmlns:a16="http://schemas.microsoft.com/office/drawing/2014/main" id="{BA377896-8AC5-4D4A-840E-DFDC887CA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008" y="584472"/>
            <a:ext cx="7323570" cy="5659122"/>
          </a:xfrm>
          <a:prstGeom prst="rect">
            <a:avLst/>
          </a:prstGeom>
        </p:spPr>
      </p:pic>
      <p:sp>
        <p:nvSpPr>
          <p:cNvPr id="11" name="TextBox 10">
            <a:extLst>
              <a:ext uri="{FF2B5EF4-FFF2-40B4-BE49-F238E27FC236}">
                <a16:creationId xmlns:a16="http://schemas.microsoft.com/office/drawing/2014/main" id="{48A9F4B1-DE4C-4E16-A507-15E72E327DE5}"/>
              </a:ext>
            </a:extLst>
          </p:cNvPr>
          <p:cNvSpPr txBox="1"/>
          <p:nvPr/>
        </p:nvSpPr>
        <p:spPr>
          <a:xfrm>
            <a:off x="5961388" y="6216133"/>
            <a:ext cx="4236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Property shown as proposed zone: (AC)</a:t>
            </a:r>
          </a:p>
        </p:txBody>
      </p:sp>
    </p:spTree>
    <p:extLst>
      <p:ext uri="{BB962C8B-B14F-4D97-AF65-F5344CB8AC3E}">
        <p14:creationId xmlns:p14="http://schemas.microsoft.com/office/powerpoint/2010/main" val="238480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a:xfrm>
            <a:off x="601255" y="702156"/>
            <a:ext cx="3409783" cy="749572"/>
          </a:xfrm>
        </p:spPr>
        <p:txBody>
          <a:bodyPr>
            <a:normAutofit/>
          </a:bodyPr>
          <a:lstStyle/>
          <a:p>
            <a:r>
              <a:rPr lang="en-US" dirty="0"/>
              <a:t>Morgan </a:t>
            </a:r>
          </a:p>
        </p:txBody>
      </p:sp>
      <p:sp>
        <p:nvSpPr>
          <p:cNvPr id="17" name="Rectangle 16">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600FD"/>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406542B5-61B5-53A5-B67E-ACB9EA746773}"/>
              </a:ext>
            </a:extLst>
          </p:cNvPr>
          <p:cNvSpPr>
            <a:spLocks noGrp="1"/>
          </p:cNvSpPr>
          <p:nvPr>
            <p:ph idx="1"/>
          </p:nvPr>
        </p:nvSpPr>
        <p:spPr>
          <a:xfrm>
            <a:off x="581192" y="1717911"/>
            <a:ext cx="3409782" cy="4036582"/>
          </a:xfrm>
        </p:spPr>
        <p:txBody>
          <a:bodyPr anchor="t">
            <a:normAutofit/>
          </a:bodyPr>
          <a:lstStyle/>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0.97 acres</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Current: Planned Industrial Park District (PI)</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Proposed: Arterial Commercial (AC)</a:t>
            </a:r>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dirty="0">
                <a:solidFill>
                  <a:srgbClr val="C600FD"/>
                </a:solidFill>
              </a:rPr>
              <a:t>Thurston county planning commission – December 7, 2022</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solidFill>
                  <a:srgbClr val="C600FD"/>
                </a:solidFill>
              </a:rPr>
              <a:pPr>
                <a:spcAft>
                  <a:spcPts val="600"/>
                </a:spcAft>
              </a:pPr>
              <a:t>16</a:t>
            </a:fld>
            <a:endParaRPr lang="en-US">
              <a:solidFill>
                <a:srgbClr val="C600FD"/>
              </a:solidFill>
            </a:endParaRPr>
          </a:p>
        </p:txBody>
      </p:sp>
      <p:pic>
        <p:nvPicPr>
          <p:cNvPr id="6" name="Picture 5" descr="Chart, diagram&#10;&#10;Description automatically generated">
            <a:extLst>
              <a:ext uri="{FF2B5EF4-FFF2-40B4-BE49-F238E27FC236}">
                <a16:creationId xmlns:a16="http://schemas.microsoft.com/office/drawing/2014/main" id="{6BA0516F-5CB3-4AD9-A754-7BA033CBA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187" y="538983"/>
            <a:ext cx="7382436" cy="5704610"/>
          </a:xfrm>
          <a:prstGeom prst="rect">
            <a:avLst/>
          </a:prstGeom>
        </p:spPr>
      </p:pic>
      <p:sp>
        <p:nvSpPr>
          <p:cNvPr id="11" name="TextBox 10">
            <a:extLst>
              <a:ext uri="{FF2B5EF4-FFF2-40B4-BE49-F238E27FC236}">
                <a16:creationId xmlns:a16="http://schemas.microsoft.com/office/drawing/2014/main" id="{DFB46349-EA82-45F5-9FEA-E79AE5935F4D}"/>
              </a:ext>
            </a:extLst>
          </p:cNvPr>
          <p:cNvSpPr txBox="1"/>
          <p:nvPr/>
        </p:nvSpPr>
        <p:spPr>
          <a:xfrm>
            <a:off x="5932771" y="6211928"/>
            <a:ext cx="4236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Property shown as proposed zone: (AC)</a:t>
            </a:r>
          </a:p>
        </p:txBody>
      </p:sp>
    </p:spTree>
    <p:extLst>
      <p:ext uri="{BB962C8B-B14F-4D97-AF65-F5344CB8AC3E}">
        <p14:creationId xmlns:p14="http://schemas.microsoft.com/office/powerpoint/2010/main" val="409823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a:xfrm>
            <a:off x="601255" y="794520"/>
            <a:ext cx="3409783" cy="1013800"/>
          </a:xfrm>
        </p:spPr>
        <p:txBody>
          <a:bodyPr vert="horz" lIns="91440" tIns="45720" rIns="91440" bIns="45720" rtlCol="0" anchor="b">
            <a:noAutofit/>
          </a:bodyPr>
          <a:lstStyle/>
          <a:p>
            <a:r>
              <a:rPr lang="en-US" sz="2400" dirty="0"/>
              <a:t>Tribal Trust Lands</a:t>
            </a:r>
          </a:p>
        </p:txBody>
      </p:sp>
      <p:sp>
        <p:nvSpPr>
          <p:cNvPr id="17" name="Rectangle 16">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600FD"/>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406542B5-61B5-53A5-B67E-ACB9EA746773}"/>
              </a:ext>
            </a:extLst>
          </p:cNvPr>
          <p:cNvSpPr>
            <a:spLocks noGrp="1"/>
          </p:cNvSpPr>
          <p:nvPr>
            <p:ph idx="1"/>
          </p:nvPr>
        </p:nvSpPr>
        <p:spPr>
          <a:xfrm>
            <a:off x="601255" y="1964168"/>
            <a:ext cx="3409782" cy="4036582"/>
          </a:xfrm>
        </p:spPr>
        <p:txBody>
          <a:bodyPr anchor="t">
            <a:normAutofit fontScale="92500"/>
          </a:bodyPr>
          <a:lstStyle/>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43. 04 acres</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Current: Planned Industrial Development (PI)</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Proposed: Arterial Commercial (AC)</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Developed, Great Wolf Lodge</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Existing commercial use</a:t>
            </a:r>
          </a:p>
          <a:p>
            <a:pPr marL="305435" indent="-305435">
              <a:buFont typeface="Arial" panose="05020102010507070707" pitchFamily="18" charset="2"/>
              <a:buChar char="•"/>
            </a:pPr>
            <a:endParaRPr lang="en-US" sz="2400" dirty="0">
              <a:solidFill>
                <a:schemeClr val="bg1"/>
              </a:solidFill>
            </a:endParaRPr>
          </a:p>
          <a:p>
            <a:pPr marL="305435" indent="-305435">
              <a:buFont typeface="Arial" panose="05020102010507070707" pitchFamily="18" charset="2"/>
              <a:buChar char="•"/>
            </a:pPr>
            <a:endParaRPr lang="en-US" dirty="0">
              <a:solidFill>
                <a:schemeClr val="bg1"/>
              </a:solidFill>
            </a:endParaRPr>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dirty="0">
                <a:solidFill>
                  <a:srgbClr val="C600FD"/>
                </a:solidFill>
              </a:rPr>
              <a:t>Thurston county planning commission – December 7, 2022</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solidFill>
                  <a:srgbClr val="C600FD"/>
                </a:solidFill>
              </a:rPr>
              <a:pPr>
                <a:spcAft>
                  <a:spcPts val="600"/>
                </a:spcAft>
              </a:pPr>
              <a:t>17</a:t>
            </a:fld>
            <a:endParaRPr lang="en-US">
              <a:solidFill>
                <a:srgbClr val="C600FD"/>
              </a:solidFill>
            </a:endParaRPr>
          </a:p>
        </p:txBody>
      </p:sp>
      <p:pic>
        <p:nvPicPr>
          <p:cNvPr id="6" name="Picture 5" descr="Diagram&#10;&#10;Description automatically generated">
            <a:extLst>
              <a:ext uri="{FF2B5EF4-FFF2-40B4-BE49-F238E27FC236}">
                <a16:creationId xmlns:a16="http://schemas.microsoft.com/office/drawing/2014/main" id="{C500EED5-F25D-405A-9C34-16FA28169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796" y="558179"/>
            <a:ext cx="7335058" cy="5668000"/>
          </a:xfrm>
          <a:prstGeom prst="rect">
            <a:avLst/>
          </a:prstGeom>
        </p:spPr>
      </p:pic>
      <p:sp>
        <p:nvSpPr>
          <p:cNvPr id="11" name="TextBox 10">
            <a:extLst>
              <a:ext uri="{FF2B5EF4-FFF2-40B4-BE49-F238E27FC236}">
                <a16:creationId xmlns:a16="http://schemas.microsoft.com/office/drawing/2014/main" id="{95D5E73D-C6DC-4D0C-8E62-95038D0B7427}"/>
              </a:ext>
            </a:extLst>
          </p:cNvPr>
          <p:cNvSpPr txBox="1"/>
          <p:nvPr/>
        </p:nvSpPr>
        <p:spPr>
          <a:xfrm>
            <a:off x="5923942" y="6211928"/>
            <a:ext cx="4236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Property shown as proposed zone: (AC)</a:t>
            </a:r>
          </a:p>
        </p:txBody>
      </p:sp>
    </p:spTree>
    <p:extLst>
      <p:ext uri="{BB962C8B-B14F-4D97-AF65-F5344CB8AC3E}">
        <p14:creationId xmlns:p14="http://schemas.microsoft.com/office/powerpoint/2010/main" val="74243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a:xfrm>
            <a:off x="578162" y="359822"/>
            <a:ext cx="3409783" cy="1013800"/>
          </a:xfrm>
        </p:spPr>
        <p:txBody>
          <a:bodyPr>
            <a:normAutofit/>
          </a:bodyPr>
          <a:lstStyle/>
          <a:p>
            <a:r>
              <a:rPr lang="en-US" dirty="0"/>
              <a:t>Jackson &amp; Singh</a:t>
            </a:r>
          </a:p>
        </p:txBody>
      </p:sp>
      <p:sp>
        <p:nvSpPr>
          <p:cNvPr id="17" name="Rectangle 16">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600FD"/>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406542B5-61B5-53A5-B67E-ACB9EA746773}"/>
              </a:ext>
            </a:extLst>
          </p:cNvPr>
          <p:cNvSpPr>
            <a:spLocks noGrp="1"/>
          </p:cNvSpPr>
          <p:nvPr>
            <p:ph idx="1"/>
          </p:nvPr>
        </p:nvSpPr>
        <p:spPr>
          <a:xfrm>
            <a:off x="470404" y="1213304"/>
            <a:ext cx="3625297" cy="4036582"/>
          </a:xfrm>
        </p:spPr>
        <p:txBody>
          <a:bodyPr vert="horz" lIns="91440" tIns="45720" rIns="91440" bIns="45720" rtlCol="0" anchor="t">
            <a:noAutofit/>
          </a:bodyPr>
          <a:lstStyle/>
          <a:p>
            <a:pPr marL="0" indent="0">
              <a:buNone/>
            </a:pPr>
            <a:endParaRPr lang="en-US" sz="2200" dirty="0">
              <a:solidFill>
                <a:schemeClr val="bg1"/>
              </a:solidFill>
            </a:endParaRPr>
          </a:p>
          <a:p>
            <a:pPr marL="305435" indent="-305435">
              <a:buClr>
                <a:schemeClr val="accent4">
                  <a:lumMod val="60000"/>
                  <a:lumOff val="40000"/>
                </a:schemeClr>
              </a:buClr>
              <a:buFont typeface="Arial" panose="05020102010507070707" pitchFamily="18" charset="2"/>
              <a:buChar char="•"/>
            </a:pPr>
            <a:r>
              <a:rPr lang="en-US" sz="2200" dirty="0">
                <a:solidFill>
                  <a:schemeClr val="bg1"/>
                </a:solidFill>
              </a:rPr>
              <a:t>19.63 acres</a:t>
            </a:r>
          </a:p>
          <a:p>
            <a:pPr marL="305435" indent="-305435">
              <a:buClr>
                <a:schemeClr val="accent4">
                  <a:lumMod val="60000"/>
                  <a:lumOff val="40000"/>
                </a:schemeClr>
              </a:buClr>
              <a:buFont typeface="Arial" panose="05020102010507070707" pitchFamily="18" charset="2"/>
              <a:buChar char="•"/>
            </a:pPr>
            <a:r>
              <a:rPr lang="en-US" sz="2200" dirty="0">
                <a:solidFill>
                  <a:schemeClr val="bg1"/>
                </a:solidFill>
              </a:rPr>
              <a:t>Current: RRR 1/5</a:t>
            </a:r>
          </a:p>
          <a:p>
            <a:pPr marL="305435" indent="-305435">
              <a:buClr>
                <a:schemeClr val="accent4">
                  <a:lumMod val="60000"/>
                  <a:lumOff val="40000"/>
                </a:schemeClr>
              </a:buClr>
              <a:buFont typeface="Arial" panose="05020102010507070707" pitchFamily="18" charset="2"/>
              <a:buChar char="•"/>
            </a:pPr>
            <a:r>
              <a:rPr lang="en-US" sz="2200" dirty="0">
                <a:solidFill>
                  <a:schemeClr val="bg1"/>
                </a:solidFill>
              </a:rPr>
              <a:t>Requested: Rural Resource Industrial (RRI)</a:t>
            </a:r>
          </a:p>
          <a:p>
            <a:pPr marL="305435" indent="-305435">
              <a:buClr>
                <a:schemeClr val="accent4">
                  <a:lumMod val="60000"/>
                  <a:lumOff val="40000"/>
                </a:schemeClr>
              </a:buClr>
              <a:buFont typeface="Arial" panose="05020102010507070707" pitchFamily="18" charset="2"/>
              <a:buChar char="•"/>
            </a:pPr>
            <a:r>
              <a:rPr lang="en-US" sz="2200" dirty="0">
                <a:solidFill>
                  <a:schemeClr val="bg1"/>
                </a:solidFill>
              </a:rPr>
              <a:t>Outside of UGA, but not requesting expansion of UGA</a:t>
            </a:r>
          </a:p>
          <a:p>
            <a:pPr marL="305435" indent="-305435">
              <a:buClr>
                <a:schemeClr val="accent4">
                  <a:lumMod val="60000"/>
                  <a:lumOff val="40000"/>
                </a:schemeClr>
              </a:buClr>
              <a:buFont typeface="Arial" panose="05020102010507070707" pitchFamily="18" charset="2"/>
              <a:buChar char="•"/>
            </a:pPr>
            <a:r>
              <a:rPr lang="en-US" sz="2200" dirty="0">
                <a:solidFill>
                  <a:schemeClr val="bg1"/>
                </a:solidFill>
              </a:rPr>
              <a:t>Inconsistency with additional Comprehensive Plan policy requirements</a:t>
            </a:r>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dirty="0">
                <a:solidFill>
                  <a:srgbClr val="C600FD"/>
                </a:solidFill>
              </a:rPr>
              <a:t>Thurston county planning commission – December 7, 2022</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solidFill>
                  <a:srgbClr val="C600FD"/>
                </a:solidFill>
              </a:rPr>
              <a:pPr>
                <a:spcAft>
                  <a:spcPts val="600"/>
                </a:spcAft>
              </a:pPr>
              <a:t>18</a:t>
            </a:fld>
            <a:endParaRPr lang="en-US">
              <a:solidFill>
                <a:srgbClr val="C600FD"/>
              </a:solidFill>
            </a:endParaRPr>
          </a:p>
        </p:txBody>
      </p:sp>
      <p:pic>
        <p:nvPicPr>
          <p:cNvPr id="6" name="Picture 5" descr="Diagram&#10;&#10;Description automatically generated">
            <a:extLst>
              <a:ext uri="{FF2B5EF4-FFF2-40B4-BE49-F238E27FC236}">
                <a16:creationId xmlns:a16="http://schemas.microsoft.com/office/drawing/2014/main" id="{457781B6-D3C9-4517-BEAB-B0644A054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472" y="558889"/>
            <a:ext cx="7315697" cy="5653038"/>
          </a:xfrm>
          <a:prstGeom prst="rect">
            <a:avLst/>
          </a:prstGeom>
        </p:spPr>
      </p:pic>
      <p:sp>
        <p:nvSpPr>
          <p:cNvPr id="11" name="TextBox 10">
            <a:extLst>
              <a:ext uri="{FF2B5EF4-FFF2-40B4-BE49-F238E27FC236}">
                <a16:creationId xmlns:a16="http://schemas.microsoft.com/office/drawing/2014/main" id="{01ADFF79-54AD-4284-B5B6-B6298F739EA6}"/>
              </a:ext>
            </a:extLst>
          </p:cNvPr>
          <p:cNvSpPr txBox="1"/>
          <p:nvPr/>
        </p:nvSpPr>
        <p:spPr>
          <a:xfrm>
            <a:off x="5913058" y="6183825"/>
            <a:ext cx="4236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Property shown as proposed zone: (RRI)</a:t>
            </a:r>
          </a:p>
        </p:txBody>
      </p:sp>
    </p:spTree>
    <p:extLst>
      <p:ext uri="{BB962C8B-B14F-4D97-AF65-F5344CB8AC3E}">
        <p14:creationId xmlns:p14="http://schemas.microsoft.com/office/powerpoint/2010/main" val="1812797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id="{04D85DFE-9C7E-49DC-A973-F81EED575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669" y="113264"/>
            <a:ext cx="5495548" cy="6262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ooter Placeholder 1">
            <a:extLst>
              <a:ext uri="{FF2B5EF4-FFF2-40B4-BE49-F238E27FC236}">
                <a16:creationId xmlns:a16="http://schemas.microsoft.com/office/drawing/2014/main" id="{933A8CB1-EC48-43B4-BFCB-611B79474B3E}"/>
              </a:ext>
            </a:extLst>
          </p:cNvPr>
          <p:cNvSpPr>
            <a:spLocks noGrp="1"/>
          </p:cNvSpPr>
          <p:nvPr>
            <p:ph type="ftr" sz="quarter" idx="11"/>
          </p:nvPr>
        </p:nvSpPr>
        <p:spPr>
          <a:xfrm>
            <a:off x="581192" y="6375999"/>
            <a:ext cx="6917210" cy="365125"/>
          </a:xfrm>
        </p:spPr>
        <p:txBody>
          <a:bodyPr>
            <a:normAutofit/>
          </a:bodyPr>
          <a:lstStyle/>
          <a:p>
            <a:pPr>
              <a:spcAft>
                <a:spcPts val="600"/>
              </a:spcAft>
            </a:pPr>
            <a:r>
              <a:rPr lang="en-US" dirty="0"/>
              <a:t>Thurston county planning commission – December 7, 2022</a:t>
            </a:r>
            <a:endParaRPr lang="en-US"/>
          </a:p>
        </p:txBody>
      </p:sp>
      <p:sp>
        <p:nvSpPr>
          <p:cNvPr id="3" name="Slide Number Placeholder 2">
            <a:extLst>
              <a:ext uri="{FF2B5EF4-FFF2-40B4-BE49-F238E27FC236}">
                <a16:creationId xmlns:a16="http://schemas.microsoft.com/office/drawing/2014/main" id="{7D452867-AD35-465C-8098-6F0EFF9C3F13}"/>
              </a:ext>
            </a:extLst>
          </p:cNvPr>
          <p:cNvSpPr>
            <a:spLocks noGrp="1"/>
          </p:cNvSpPr>
          <p:nvPr>
            <p:ph type="sldNum" sz="quarter" idx="12"/>
          </p:nvPr>
        </p:nvSpPr>
        <p:spPr>
          <a:xfrm>
            <a:off x="10558300" y="6380325"/>
            <a:ext cx="1052510" cy="365125"/>
          </a:xfrm>
        </p:spPr>
        <p:txBody>
          <a:bodyPr>
            <a:normAutofit/>
          </a:bodyPr>
          <a:lstStyle/>
          <a:p>
            <a:pPr>
              <a:spcAft>
                <a:spcPts val="600"/>
              </a:spcAft>
            </a:pPr>
            <a:fld id="{D57F1E4F-1CFF-5643-939E-217C01CDF565}" type="slidenum">
              <a:rPr lang="en-US" smtClean="0"/>
              <a:pPr>
                <a:spcAft>
                  <a:spcPts val="600"/>
                </a:spcAft>
              </a:pPr>
              <a:t>19</a:t>
            </a:fld>
            <a:endParaRPr lang="en-US"/>
          </a:p>
        </p:txBody>
      </p:sp>
    </p:spTree>
    <p:extLst>
      <p:ext uri="{BB962C8B-B14F-4D97-AF65-F5344CB8AC3E}">
        <p14:creationId xmlns:p14="http://schemas.microsoft.com/office/powerpoint/2010/main" val="36889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p:txBody>
          <a:bodyPr/>
          <a:lstStyle/>
          <a:p>
            <a:r>
              <a:rPr lang="en-US" dirty="0"/>
              <a:t>Process</a:t>
            </a:r>
          </a:p>
        </p:txBody>
      </p:sp>
      <p:graphicFrame>
        <p:nvGraphicFramePr>
          <p:cNvPr id="6" name="Table 6">
            <a:extLst>
              <a:ext uri="{FF2B5EF4-FFF2-40B4-BE49-F238E27FC236}">
                <a16:creationId xmlns:a16="http://schemas.microsoft.com/office/drawing/2014/main" id="{A3036435-4C93-4731-B930-FEE2BB4EDB01}"/>
              </a:ext>
            </a:extLst>
          </p:cNvPr>
          <p:cNvGraphicFramePr>
            <a:graphicFrameLocks noGrp="1"/>
          </p:cNvGraphicFramePr>
          <p:nvPr>
            <p:ph idx="1"/>
            <p:extLst>
              <p:ext uri="{D42A27DB-BD31-4B8C-83A1-F6EECF244321}">
                <p14:modId xmlns:p14="http://schemas.microsoft.com/office/powerpoint/2010/main" val="580801649"/>
              </p:ext>
            </p:extLst>
          </p:nvPr>
        </p:nvGraphicFramePr>
        <p:xfrm>
          <a:off x="580858" y="2203038"/>
          <a:ext cx="11029950" cy="1854200"/>
        </p:xfrm>
        <a:graphic>
          <a:graphicData uri="http://schemas.openxmlformats.org/drawingml/2006/table">
            <a:tbl>
              <a:tblPr firstRow="1" bandRow="1">
                <a:tableStyleId>{5C22544A-7EE6-4342-B048-85BDC9FD1C3A}</a:tableStyleId>
              </a:tblPr>
              <a:tblGrid>
                <a:gridCol w="11029950">
                  <a:extLst>
                    <a:ext uri="{9D8B030D-6E8A-4147-A177-3AD203B41FA5}">
                      <a16:colId xmlns:a16="http://schemas.microsoft.com/office/drawing/2014/main" val="2437614777"/>
                    </a:ext>
                  </a:extLst>
                </a:gridCol>
              </a:tblGrid>
              <a:tr h="370840">
                <a:tc>
                  <a:txBody>
                    <a:bodyPr/>
                    <a:lstStyle/>
                    <a:p>
                      <a:r>
                        <a:rPr lang="en-US" dirty="0"/>
                        <a:t>Process to Date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75000"/>
                      </a:schemeClr>
                    </a:solidFill>
                  </a:tcPr>
                </a:tc>
                <a:extLst>
                  <a:ext uri="{0D108BD9-81ED-4DB2-BD59-A6C34878D82A}">
                    <a16:rowId xmlns:a16="http://schemas.microsoft.com/office/drawing/2014/main" val="1558262757"/>
                  </a:ext>
                </a:extLst>
              </a:tr>
              <a:tr h="370840">
                <a:tc>
                  <a:txBody>
                    <a:bodyPr/>
                    <a:lstStyle/>
                    <a:p>
                      <a:r>
                        <a:rPr lang="en-US" dirty="0"/>
                        <a:t>4 Planning Commission Work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537353617"/>
                  </a:ext>
                </a:extLst>
              </a:tr>
              <a:tr h="370840">
                <a:tc>
                  <a:txBody>
                    <a:bodyPr/>
                    <a:lstStyle/>
                    <a:p>
                      <a:r>
                        <a:rPr lang="en-US" dirty="0"/>
                        <a:t>Community Open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00009581"/>
                  </a:ext>
                </a:extLst>
              </a:tr>
              <a:tr h="370840">
                <a:tc>
                  <a:txBody>
                    <a:bodyPr/>
                    <a:lstStyle/>
                    <a:p>
                      <a:r>
                        <a:rPr lang="en-US" dirty="0"/>
                        <a:t>Public Hearing – 14 oral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0527589"/>
                  </a:ext>
                </a:extLst>
              </a:tr>
              <a:tr h="370840">
                <a:tc>
                  <a:txBody>
                    <a:bodyPr/>
                    <a:lstStyle/>
                    <a:p>
                      <a:r>
                        <a:rPr lang="en-US" dirty="0"/>
                        <a:t>~30 Written Public 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3438422"/>
                  </a:ext>
                </a:extLst>
              </a:tr>
            </a:tbl>
          </a:graphicData>
        </a:graphic>
      </p:graphicFrame>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p:txBody>
          <a:bodyPr/>
          <a:lstStyle/>
          <a:p>
            <a:fld id="{D57F1E4F-1CFF-5643-939E-217C01CDF565}" type="slidenum">
              <a:rPr lang="en-US" smtClean="0"/>
              <a:pPr/>
              <a:t>2</a:t>
            </a:fld>
            <a:endParaRPr lang="en-US"/>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p:txBody>
          <a:bodyPr/>
          <a:lstStyle/>
          <a:p>
            <a:r>
              <a:rPr lang="en-US" dirty="0"/>
              <a:t>Thurston county planning commission – December 7</a:t>
            </a:r>
            <a:r>
              <a:rPr lang="en-US" baseline="30000" dirty="0"/>
              <a:t>th</a:t>
            </a:r>
            <a:r>
              <a:rPr lang="en-US" dirty="0"/>
              <a:t>, 2022</a:t>
            </a:r>
          </a:p>
        </p:txBody>
      </p:sp>
      <p:graphicFrame>
        <p:nvGraphicFramePr>
          <p:cNvPr id="7" name="Table 6">
            <a:extLst>
              <a:ext uri="{FF2B5EF4-FFF2-40B4-BE49-F238E27FC236}">
                <a16:creationId xmlns:a16="http://schemas.microsoft.com/office/drawing/2014/main" id="{AFA9FF43-90ED-4903-8E86-1604E900BDE9}"/>
              </a:ext>
            </a:extLst>
          </p:cNvPr>
          <p:cNvGraphicFramePr>
            <a:graphicFrameLocks/>
          </p:cNvGraphicFramePr>
          <p:nvPr>
            <p:extLst>
              <p:ext uri="{D42A27DB-BD31-4B8C-83A1-F6EECF244321}">
                <p14:modId xmlns:p14="http://schemas.microsoft.com/office/powerpoint/2010/main" val="2110715457"/>
              </p:ext>
            </p:extLst>
          </p:nvPr>
        </p:nvGraphicFramePr>
        <p:xfrm>
          <a:off x="580858" y="4478895"/>
          <a:ext cx="11029950" cy="1112520"/>
        </p:xfrm>
        <a:graphic>
          <a:graphicData uri="http://schemas.openxmlformats.org/drawingml/2006/table">
            <a:tbl>
              <a:tblPr firstRow="1" bandRow="1">
                <a:tableStyleId>{5C22544A-7EE6-4342-B048-85BDC9FD1C3A}</a:tableStyleId>
              </a:tblPr>
              <a:tblGrid>
                <a:gridCol w="11029950">
                  <a:extLst>
                    <a:ext uri="{9D8B030D-6E8A-4147-A177-3AD203B41FA5}">
                      <a16:colId xmlns:a16="http://schemas.microsoft.com/office/drawing/2014/main" val="2437614777"/>
                    </a:ext>
                  </a:extLst>
                </a:gridCol>
              </a:tblGrid>
              <a:tr h="370840">
                <a:tc>
                  <a:txBody>
                    <a:bodyPr/>
                    <a:lstStyle/>
                    <a:p>
                      <a:r>
                        <a:rPr lang="en-US" dirty="0"/>
                        <a:t>Requesting Two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75000"/>
                      </a:schemeClr>
                    </a:solidFill>
                  </a:tcPr>
                </a:tc>
                <a:extLst>
                  <a:ext uri="{0D108BD9-81ED-4DB2-BD59-A6C34878D82A}">
                    <a16:rowId xmlns:a16="http://schemas.microsoft.com/office/drawing/2014/main" val="1558262757"/>
                  </a:ext>
                </a:extLst>
              </a:tr>
              <a:tr h="370840">
                <a:tc>
                  <a:txBody>
                    <a:bodyPr/>
                    <a:lstStyle/>
                    <a:p>
                      <a:r>
                        <a:rPr lang="en-US" dirty="0"/>
                        <a:t>1. Subarea Plan, Thurston County Code Changes, and Land Use &amp; Rezone Requests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537353617"/>
                  </a:ext>
                </a:extLst>
              </a:tr>
              <a:tr h="370840">
                <a:tc>
                  <a:txBody>
                    <a:bodyPr/>
                    <a:lstStyle/>
                    <a:p>
                      <a:r>
                        <a:rPr lang="en-US" dirty="0"/>
                        <a:t>2. Expansion of Grand Mound UGA – yes or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0009581"/>
                  </a:ext>
                </a:extLst>
              </a:tr>
            </a:tbl>
          </a:graphicData>
        </a:graphic>
      </p:graphicFrame>
    </p:spTree>
    <p:extLst>
      <p:ext uri="{BB962C8B-B14F-4D97-AF65-F5344CB8AC3E}">
        <p14:creationId xmlns:p14="http://schemas.microsoft.com/office/powerpoint/2010/main" val="93956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p:txBody>
          <a:bodyPr/>
          <a:lstStyle/>
          <a:p>
            <a:r>
              <a:rPr lang="en-US" dirty="0"/>
              <a:t>Land Use &amp; Zoning Amendment Requests</a:t>
            </a:r>
          </a:p>
        </p:txBody>
      </p:sp>
      <p:sp>
        <p:nvSpPr>
          <p:cNvPr id="3" name="Content Placeholder 2">
            <a:extLst>
              <a:ext uri="{FF2B5EF4-FFF2-40B4-BE49-F238E27FC236}">
                <a16:creationId xmlns:a16="http://schemas.microsoft.com/office/drawing/2014/main" id="{4C5FBF6B-5FD8-49B5-AEA1-85FC60E98749}"/>
              </a:ext>
            </a:extLst>
          </p:cNvPr>
          <p:cNvSpPr>
            <a:spLocks noGrp="1"/>
          </p:cNvSpPr>
          <p:nvPr>
            <p:ph idx="1"/>
          </p:nvPr>
        </p:nvSpPr>
        <p:spPr>
          <a:xfrm>
            <a:off x="581192" y="2011680"/>
            <a:ext cx="11029615" cy="4481195"/>
          </a:xfrm>
          <a:solidFill>
            <a:schemeClr val="accent4">
              <a:lumMod val="20000"/>
              <a:lumOff val="80000"/>
            </a:schemeClr>
          </a:solidFill>
          <a:ln w="38100">
            <a:solidFill>
              <a:schemeClr val="tx1"/>
            </a:solidFill>
          </a:ln>
        </p:spPr>
        <p:txBody>
          <a:bodyPr anchor="t">
            <a:normAutofit fontScale="85000" lnSpcReduction="10000"/>
          </a:bodyPr>
          <a:lstStyle/>
          <a:p>
            <a:pPr marL="0" indent="0">
              <a:buNone/>
            </a:pPr>
            <a:r>
              <a:rPr lang="en-US" sz="2800" b="1" dirty="0">
                <a:solidFill>
                  <a:schemeClr val="accent4">
                    <a:lumMod val="75000"/>
                  </a:schemeClr>
                </a:solidFill>
              </a:rPr>
              <a:t>Options for Consideration</a:t>
            </a:r>
            <a:br>
              <a:rPr lang="en-US" sz="2800" b="1" dirty="0"/>
            </a:br>
            <a:br>
              <a:rPr lang="en-US" sz="2800" b="1" dirty="0"/>
            </a:br>
            <a:r>
              <a:rPr lang="en-US" sz="2400" dirty="0">
                <a:solidFill>
                  <a:schemeClr val="accent4">
                    <a:lumMod val="75000"/>
                  </a:schemeClr>
                </a:solidFill>
              </a:rPr>
              <a:t>Option A: </a:t>
            </a:r>
            <a:r>
              <a:rPr lang="en-US" sz="2400" dirty="0">
                <a:solidFill>
                  <a:srgbClr val="2A4C33"/>
                </a:solidFill>
              </a:rPr>
              <a:t>Recommend approval of land use and zoning amendment changes to specific proposals.</a:t>
            </a:r>
          </a:p>
          <a:p>
            <a:pPr>
              <a:buClr>
                <a:schemeClr val="accent4">
                  <a:lumMod val="75000"/>
                </a:schemeClr>
              </a:buClr>
              <a:buFont typeface="Arial" panose="020B0604020202020204" pitchFamily="34" charset="0"/>
              <a:buChar char="•"/>
            </a:pPr>
            <a:r>
              <a:rPr lang="en-US" sz="2400" dirty="0"/>
              <a:t>Steelhammer Family Trust (a), Fire District #14 (b), Morgan (c), Tribal Trust Lands (d), and/or Jackson &amp; Singh (e)</a:t>
            </a:r>
          </a:p>
          <a:p>
            <a:pPr>
              <a:buClr>
                <a:schemeClr val="accent4">
                  <a:lumMod val="75000"/>
                </a:schemeClr>
              </a:buClr>
              <a:buFont typeface="Arial" panose="020B0604020202020204" pitchFamily="34" charset="0"/>
              <a:buChar char="•"/>
            </a:pPr>
            <a:r>
              <a:rPr lang="en-US" sz="2400" dirty="0"/>
              <a:t>Rezone of properties is consistent with Comprehensive Plan policies and CWPPs.</a:t>
            </a:r>
          </a:p>
          <a:p>
            <a:pPr>
              <a:buClr>
                <a:schemeClr val="accent4">
                  <a:lumMod val="75000"/>
                </a:schemeClr>
              </a:buClr>
              <a:buFont typeface="Arial" panose="020B0604020202020204" pitchFamily="34" charset="0"/>
              <a:buChar char="•"/>
            </a:pPr>
            <a:r>
              <a:rPr lang="en-US" sz="2400" dirty="0"/>
              <a:t>Impact to surrounding community.  </a:t>
            </a:r>
          </a:p>
          <a:p>
            <a:pPr marL="0" indent="0">
              <a:buClr>
                <a:schemeClr val="accent4">
                  <a:lumMod val="75000"/>
                </a:schemeClr>
              </a:buClr>
              <a:buNone/>
            </a:pPr>
            <a:endParaRPr lang="en-US" sz="2400" dirty="0"/>
          </a:p>
          <a:p>
            <a:pPr marL="0" indent="0">
              <a:buNone/>
            </a:pPr>
            <a:r>
              <a:rPr lang="en-US" sz="2400" dirty="0">
                <a:solidFill>
                  <a:schemeClr val="accent4">
                    <a:lumMod val="75000"/>
                  </a:schemeClr>
                </a:solidFill>
              </a:rPr>
              <a:t>Option B: </a:t>
            </a:r>
            <a:r>
              <a:rPr lang="en-US" sz="2400" dirty="0">
                <a:solidFill>
                  <a:srgbClr val="2A4C33"/>
                </a:solidFill>
              </a:rPr>
              <a:t>No change. </a:t>
            </a:r>
            <a:endParaRPr lang="en-US" sz="2400" dirty="0"/>
          </a:p>
          <a:p>
            <a:pPr>
              <a:buClr>
                <a:schemeClr val="accent4">
                  <a:lumMod val="75000"/>
                </a:schemeClr>
              </a:buClr>
              <a:buFont typeface="Arial" panose="020B0604020202020204" pitchFamily="34" charset="0"/>
              <a:buChar char="•"/>
            </a:pPr>
            <a:r>
              <a:rPr lang="en-US" sz="2400" dirty="0"/>
              <a:t>Does not meet the applicant’s requests. </a:t>
            </a:r>
          </a:p>
          <a:p>
            <a:pPr>
              <a:buClr>
                <a:schemeClr val="accent4">
                  <a:lumMod val="75000"/>
                </a:schemeClr>
              </a:buClr>
              <a:buFont typeface="Arial" panose="020B0604020202020204" pitchFamily="34" charset="0"/>
              <a:buChar char="•"/>
            </a:pPr>
            <a:r>
              <a:rPr lang="en-US" sz="2400" dirty="0"/>
              <a:t>No change to surrounding community from current land use.</a:t>
            </a:r>
          </a:p>
          <a:p>
            <a:pPr>
              <a:buClr>
                <a:schemeClr val="accent4">
                  <a:lumMod val="75000"/>
                </a:schemeClr>
              </a:buCl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p:txBody>
          <a:bodyPr/>
          <a:lstStyle/>
          <a:p>
            <a:r>
              <a:rPr lang="en-US" dirty="0"/>
              <a:t>Thurston county planning commission – December 7, 2022</a:t>
            </a:r>
          </a:p>
        </p:txBody>
      </p:sp>
    </p:spTree>
    <p:extLst>
      <p:ext uri="{BB962C8B-B14F-4D97-AF65-F5344CB8AC3E}">
        <p14:creationId xmlns:p14="http://schemas.microsoft.com/office/powerpoint/2010/main" val="97240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Thurston County </a:t>
            </a:r>
            <a:br>
              <a:rPr lang="en-US"/>
            </a:br>
            <a:r>
              <a:rPr lang="en-US"/>
              <a:t>community planning</a:t>
            </a:r>
          </a:p>
        </p:txBody>
      </p:sp>
      <p:sp>
        <p:nvSpPr>
          <p:cNvPr id="3" name="Subtitle 2"/>
          <p:cNvSpPr>
            <a:spLocks noGrp="1"/>
          </p:cNvSpPr>
          <p:nvPr>
            <p:ph type="subTitle" idx="1"/>
          </p:nvPr>
        </p:nvSpPr>
        <p:spPr/>
        <p:txBody>
          <a:bodyPr/>
          <a:lstStyle/>
          <a:p>
            <a:r>
              <a:rPr lang="en-US" dirty="0"/>
              <a:t>Planning commission – December 7, 2022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2281" y="1174778"/>
            <a:ext cx="2282459" cy="1581380"/>
          </a:xfrm>
          <a:prstGeom prst="rect">
            <a:avLst/>
          </a:prstGeom>
        </p:spPr>
      </p:pic>
      <p:sp>
        <p:nvSpPr>
          <p:cNvPr id="6" name="TextBox 5"/>
          <p:cNvSpPr txBox="1"/>
          <p:nvPr/>
        </p:nvSpPr>
        <p:spPr>
          <a:xfrm>
            <a:off x="492456" y="5683222"/>
            <a:ext cx="10286380" cy="584775"/>
          </a:xfrm>
          <a:prstGeom prst="rect">
            <a:avLst/>
          </a:prstGeom>
          <a:noFill/>
        </p:spPr>
        <p:txBody>
          <a:bodyPr wrap="square" rtlCol="0">
            <a:spAutoFit/>
          </a:bodyPr>
          <a:lstStyle/>
          <a:p>
            <a:r>
              <a:rPr lang="en-US" sz="3200" b="1" dirty="0">
                <a:solidFill>
                  <a:schemeClr val="bg1"/>
                </a:solidFill>
              </a:rPr>
              <a:t>Expansion to Grand Mound UGA</a:t>
            </a:r>
          </a:p>
        </p:txBody>
      </p:sp>
      <p:sp>
        <p:nvSpPr>
          <p:cNvPr id="8" name="Slide Number Placeholder 7"/>
          <p:cNvSpPr>
            <a:spLocks noGrp="1"/>
          </p:cNvSpPr>
          <p:nvPr>
            <p:ph type="sldNum" sz="quarter" idx="12"/>
          </p:nvPr>
        </p:nvSpPr>
        <p:spPr/>
        <p:txBody>
          <a:bodyPr/>
          <a:lstStyle/>
          <a:p>
            <a:fld id="{D57F1E4F-1CFF-5643-939E-217C01CDF565}" type="slidenum">
              <a:rPr lang="en-US" smtClean="0"/>
              <a:pPr/>
              <a:t>21</a:t>
            </a:fld>
            <a:endParaRPr lang="en-US"/>
          </a:p>
        </p:txBody>
      </p:sp>
    </p:spTree>
    <p:extLst>
      <p:ext uri="{BB962C8B-B14F-4D97-AF65-F5344CB8AC3E}">
        <p14:creationId xmlns:p14="http://schemas.microsoft.com/office/powerpoint/2010/main" val="627808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p:txBody>
          <a:bodyPr/>
          <a:lstStyle/>
          <a:p>
            <a:r>
              <a:rPr lang="en-US" dirty="0"/>
              <a:t>UGA Expansion Requests</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p:txBody>
          <a:bodyPr/>
          <a:lstStyle/>
          <a:p>
            <a:fld id="{D57F1E4F-1CFF-5643-939E-217C01CDF565}" type="slidenum">
              <a:rPr lang="en-US" smtClean="0"/>
              <a:pPr/>
              <a:t>22</a:t>
            </a:fld>
            <a:endParaRPr lang="en-US"/>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a:xfrm>
            <a:off x="0" y="6624939"/>
            <a:ext cx="6917210" cy="270769"/>
          </a:xfrm>
        </p:spPr>
        <p:txBody>
          <a:bodyPr/>
          <a:lstStyle/>
          <a:p>
            <a:r>
              <a:rPr lang="en-US" dirty="0"/>
              <a:t>Thurston county planning commission – December 7, 2022</a:t>
            </a:r>
          </a:p>
        </p:txBody>
      </p:sp>
      <p:sp>
        <p:nvSpPr>
          <p:cNvPr id="6" name="Content Placeholder 2">
            <a:extLst>
              <a:ext uri="{FF2B5EF4-FFF2-40B4-BE49-F238E27FC236}">
                <a16:creationId xmlns:a16="http://schemas.microsoft.com/office/drawing/2014/main" id="{5CE419DD-D0C3-4DC2-BEB2-6CEDD8A5B0AF}"/>
              </a:ext>
            </a:extLst>
          </p:cNvPr>
          <p:cNvSpPr txBox="1">
            <a:spLocks/>
          </p:cNvSpPr>
          <p:nvPr/>
        </p:nvSpPr>
        <p:spPr>
          <a:xfrm>
            <a:off x="663766" y="4413670"/>
            <a:ext cx="10809528" cy="124241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600" b="1" i="1" dirty="0"/>
              <a:t>Staff Summary:  </a:t>
            </a:r>
            <a:r>
              <a:rPr lang="en-US" sz="2600" dirty="0"/>
              <a:t>There is not enough evidence to support an expansion of the Grand Mound Urban Growth Area.</a:t>
            </a:r>
          </a:p>
        </p:txBody>
      </p:sp>
      <p:graphicFrame>
        <p:nvGraphicFramePr>
          <p:cNvPr id="11" name="Table 6">
            <a:extLst>
              <a:ext uri="{FF2B5EF4-FFF2-40B4-BE49-F238E27FC236}">
                <a16:creationId xmlns:a16="http://schemas.microsoft.com/office/drawing/2014/main" id="{88EB6E29-28A9-45C2-A9D7-E0760A0E15EC}"/>
              </a:ext>
            </a:extLst>
          </p:cNvPr>
          <p:cNvGraphicFramePr>
            <a:graphicFrameLocks noGrp="1"/>
          </p:cNvGraphicFramePr>
          <p:nvPr>
            <p:ph idx="1"/>
            <p:extLst>
              <p:ext uri="{D42A27DB-BD31-4B8C-83A1-F6EECF244321}">
                <p14:modId xmlns:p14="http://schemas.microsoft.com/office/powerpoint/2010/main" val="124100800"/>
              </p:ext>
            </p:extLst>
          </p:nvPr>
        </p:nvGraphicFramePr>
        <p:xfrm>
          <a:off x="663766" y="2047991"/>
          <a:ext cx="10864468" cy="2286000"/>
        </p:xfrm>
        <a:graphic>
          <a:graphicData uri="http://schemas.openxmlformats.org/drawingml/2006/table">
            <a:tbl>
              <a:tblPr firstRow="1" bandRow="1">
                <a:tableStyleId>{5C22544A-7EE6-4342-B048-85BDC9FD1C3A}</a:tableStyleId>
              </a:tblPr>
              <a:tblGrid>
                <a:gridCol w="10864468">
                  <a:extLst>
                    <a:ext uri="{9D8B030D-6E8A-4147-A177-3AD203B41FA5}">
                      <a16:colId xmlns:a16="http://schemas.microsoft.com/office/drawing/2014/main" val="2437614777"/>
                    </a:ext>
                  </a:extLst>
                </a:gridCol>
              </a:tblGrid>
              <a:tr h="361682">
                <a:tc>
                  <a:txBody>
                    <a:bodyPr/>
                    <a:lstStyle/>
                    <a:p>
                      <a:r>
                        <a:rPr lang="en-US" sz="2400" dirty="0"/>
                        <a:t>Included in the 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75000"/>
                      </a:schemeClr>
                    </a:solidFill>
                  </a:tcPr>
                </a:tc>
                <a:extLst>
                  <a:ext uri="{0D108BD9-81ED-4DB2-BD59-A6C34878D82A}">
                    <a16:rowId xmlns:a16="http://schemas.microsoft.com/office/drawing/2014/main" val="1558262757"/>
                  </a:ext>
                </a:extLst>
              </a:tr>
              <a:tr h="361682">
                <a:tc>
                  <a:txBody>
                    <a:bodyPr/>
                    <a:lstStyle/>
                    <a:p>
                      <a:pPr marL="285750" indent="-285750">
                        <a:buFont typeface="Wingdings" panose="05000000000000000000" pitchFamily="2" charset="2"/>
                        <a:buChar char="q"/>
                      </a:pPr>
                      <a:r>
                        <a:rPr lang="en-US" sz="2400" dirty="0"/>
                        <a:t>UGA Expansion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2430527589"/>
                  </a:ext>
                </a:extLst>
              </a:tr>
              <a:tr h="361682">
                <a:tc>
                  <a:txBody>
                    <a:bodyPr/>
                    <a:lstStyle/>
                    <a:p>
                      <a:pPr marL="742950" lvl="1" indent="-285750">
                        <a:buFont typeface="Wingdings" panose="05000000000000000000" pitchFamily="2" charset="2"/>
                        <a:buChar char="q"/>
                      </a:pPr>
                      <a:r>
                        <a:rPr lang="en-US" sz="2400" dirty="0"/>
                        <a:t>Wilmovsky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03438422"/>
                  </a:ext>
                </a:extLst>
              </a:tr>
              <a:tr h="361682">
                <a:tc>
                  <a:txBody>
                    <a:bodyPr/>
                    <a:lstStyle/>
                    <a:p>
                      <a:pPr marL="742950" lvl="1" indent="-285750">
                        <a:buFont typeface="Wingdings" panose="05000000000000000000" pitchFamily="2" charset="2"/>
                        <a:buChar char="q"/>
                      </a:pPr>
                      <a:r>
                        <a:rPr lang="en-US" sz="2400" dirty="0"/>
                        <a:t>Deskin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578463300"/>
                  </a:ext>
                </a:extLst>
              </a:tr>
              <a:tr h="361682">
                <a:tc>
                  <a:txBody>
                    <a:bodyPr/>
                    <a:lstStyle/>
                    <a:p>
                      <a:pPr marL="742950" lvl="1" indent="-285750">
                        <a:buFont typeface="Wingdings" panose="05000000000000000000" pitchFamily="2" charset="2"/>
                        <a:buChar char="q"/>
                      </a:pPr>
                      <a:r>
                        <a:rPr lang="en-US" sz="2400" dirty="0"/>
                        <a:t>Black Lake Quarry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6228653"/>
                  </a:ext>
                </a:extLst>
              </a:tr>
            </a:tbl>
          </a:graphicData>
        </a:graphic>
      </p:graphicFrame>
    </p:spTree>
    <p:extLst>
      <p:ext uri="{BB962C8B-B14F-4D97-AF65-F5344CB8AC3E}">
        <p14:creationId xmlns:p14="http://schemas.microsoft.com/office/powerpoint/2010/main" val="1015012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a:xfrm>
            <a:off x="601255" y="702156"/>
            <a:ext cx="3409783" cy="1013800"/>
          </a:xfrm>
        </p:spPr>
        <p:txBody>
          <a:bodyPr>
            <a:normAutofit/>
          </a:bodyPr>
          <a:lstStyle/>
          <a:p>
            <a:r>
              <a:rPr lang="en-US" err="1"/>
              <a:t>Wilmovsky</a:t>
            </a:r>
          </a:p>
        </p:txBody>
      </p:sp>
      <p:sp>
        <p:nvSpPr>
          <p:cNvPr id="17" name="Rectangle 16">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600FD"/>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406542B5-61B5-53A5-B67E-ACB9EA746773}"/>
              </a:ext>
            </a:extLst>
          </p:cNvPr>
          <p:cNvSpPr>
            <a:spLocks noGrp="1"/>
          </p:cNvSpPr>
          <p:nvPr>
            <p:ph idx="1"/>
          </p:nvPr>
        </p:nvSpPr>
        <p:spPr>
          <a:xfrm>
            <a:off x="601255" y="1964168"/>
            <a:ext cx="3409782" cy="4036582"/>
          </a:xfrm>
        </p:spPr>
        <p:txBody>
          <a:bodyPr anchor="t">
            <a:normAutofit/>
          </a:bodyPr>
          <a:lstStyle/>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UGA Expansion</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28.95 acres</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Current: RRR 1/5</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Proposed: R4-16/1</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Proposal adds 116-464 (potential) residential units</a:t>
            </a:r>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dirty="0">
                <a:solidFill>
                  <a:srgbClr val="C600FD"/>
                </a:solidFill>
              </a:rPr>
              <a:t>Thurston county planning commission – December 7, 2022</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solidFill>
                  <a:srgbClr val="C600FD"/>
                </a:solidFill>
              </a:rPr>
              <a:pPr>
                <a:spcAft>
                  <a:spcPts val="600"/>
                </a:spcAft>
              </a:pPr>
              <a:t>23</a:t>
            </a:fld>
            <a:endParaRPr lang="en-US">
              <a:solidFill>
                <a:srgbClr val="C600FD"/>
              </a:solidFill>
            </a:endParaRPr>
          </a:p>
        </p:txBody>
      </p:sp>
      <p:pic>
        <p:nvPicPr>
          <p:cNvPr id="6" name="Picture 5" descr="Diagram&#10;&#10;Description automatically generated">
            <a:extLst>
              <a:ext uri="{FF2B5EF4-FFF2-40B4-BE49-F238E27FC236}">
                <a16:creationId xmlns:a16="http://schemas.microsoft.com/office/drawing/2014/main" id="{08B01E10-F0F6-4D25-803F-CEB08F62B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784" y="614405"/>
            <a:ext cx="7347839" cy="5677875"/>
          </a:xfrm>
          <a:prstGeom prst="rect">
            <a:avLst/>
          </a:prstGeom>
        </p:spPr>
      </p:pic>
      <p:sp>
        <p:nvSpPr>
          <p:cNvPr id="11" name="TextBox 10">
            <a:extLst>
              <a:ext uri="{FF2B5EF4-FFF2-40B4-BE49-F238E27FC236}">
                <a16:creationId xmlns:a16="http://schemas.microsoft.com/office/drawing/2014/main" id="{D829BCAF-964A-4B1E-89EA-3BB291E1B552}"/>
              </a:ext>
            </a:extLst>
          </p:cNvPr>
          <p:cNvSpPr txBox="1"/>
          <p:nvPr/>
        </p:nvSpPr>
        <p:spPr>
          <a:xfrm>
            <a:off x="5923942" y="6234496"/>
            <a:ext cx="46343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Property shown as proposed zone: (R4-16/1)</a:t>
            </a:r>
          </a:p>
        </p:txBody>
      </p:sp>
    </p:spTree>
    <p:extLst>
      <p:ext uri="{BB962C8B-B14F-4D97-AF65-F5344CB8AC3E}">
        <p14:creationId xmlns:p14="http://schemas.microsoft.com/office/powerpoint/2010/main" val="1621953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a:xfrm>
            <a:off x="601255" y="702156"/>
            <a:ext cx="3409783" cy="1013800"/>
          </a:xfrm>
        </p:spPr>
        <p:txBody>
          <a:bodyPr>
            <a:normAutofit/>
          </a:bodyPr>
          <a:lstStyle/>
          <a:p>
            <a:r>
              <a:rPr lang="en-US"/>
              <a:t>Deskin</a:t>
            </a:r>
          </a:p>
        </p:txBody>
      </p:sp>
      <p:sp>
        <p:nvSpPr>
          <p:cNvPr id="17" name="Rectangle 16">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600FD"/>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406542B5-61B5-53A5-B67E-ACB9EA746773}"/>
              </a:ext>
            </a:extLst>
          </p:cNvPr>
          <p:cNvSpPr>
            <a:spLocks noGrp="1"/>
          </p:cNvSpPr>
          <p:nvPr>
            <p:ph idx="1"/>
          </p:nvPr>
        </p:nvSpPr>
        <p:spPr>
          <a:xfrm>
            <a:off x="601255" y="1964168"/>
            <a:ext cx="3409782" cy="4036582"/>
          </a:xfrm>
        </p:spPr>
        <p:txBody>
          <a:bodyPr vert="horz" lIns="91440" tIns="45720" rIns="91440" bIns="45720" rtlCol="0" anchor="t">
            <a:noAutofit/>
          </a:bodyPr>
          <a:lstStyle/>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UGA Expansion</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75.38 acres</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Current: RRR 1/5</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Proposed: Arterial Commercial (AC)</a:t>
            </a:r>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dirty="0">
                <a:solidFill>
                  <a:srgbClr val="C600FD"/>
                </a:solidFill>
              </a:rPr>
              <a:t>Thurston county planning commission – December 7, 2022</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solidFill>
                  <a:srgbClr val="C600FD"/>
                </a:solidFill>
              </a:rPr>
              <a:pPr>
                <a:spcAft>
                  <a:spcPts val="600"/>
                </a:spcAft>
              </a:pPr>
              <a:t>24</a:t>
            </a:fld>
            <a:endParaRPr lang="en-US" dirty="0">
              <a:solidFill>
                <a:srgbClr val="C600FD"/>
              </a:solidFill>
            </a:endParaRPr>
          </a:p>
        </p:txBody>
      </p:sp>
      <p:pic>
        <p:nvPicPr>
          <p:cNvPr id="6" name="Picture 5" descr="Chart, diagram&#10;&#10;Description automatically generated">
            <a:extLst>
              <a:ext uri="{FF2B5EF4-FFF2-40B4-BE49-F238E27FC236}">
                <a16:creationId xmlns:a16="http://schemas.microsoft.com/office/drawing/2014/main" id="{EE36457A-7485-4CEF-8007-9CDFEAC1E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104" y="608848"/>
            <a:ext cx="7352519" cy="5681492"/>
          </a:xfrm>
          <a:prstGeom prst="rect">
            <a:avLst/>
          </a:prstGeom>
        </p:spPr>
      </p:pic>
      <p:sp>
        <p:nvSpPr>
          <p:cNvPr id="11" name="TextBox 10">
            <a:extLst>
              <a:ext uri="{FF2B5EF4-FFF2-40B4-BE49-F238E27FC236}">
                <a16:creationId xmlns:a16="http://schemas.microsoft.com/office/drawing/2014/main" id="{082E0F4F-3F36-43C3-8682-FAEC358A24CB}"/>
              </a:ext>
            </a:extLst>
          </p:cNvPr>
          <p:cNvSpPr txBox="1"/>
          <p:nvPr/>
        </p:nvSpPr>
        <p:spPr>
          <a:xfrm>
            <a:off x="5955157" y="6243594"/>
            <a:ext cx="4236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Property shown as proposed zone: (AC)</a:t>
            </a:r>
          </a:p>
        </p:txBody>
      </p:sp>
    </p:spTree>
    <p:extLst>
      <p:ext uri="{BB962C8B-B14F-4D97-AF65-F5344CB8AC3E}">
        <p14:creationId xmlns:p14="http://schemas.microsoft.com/office/powerpoint/2010/main" val="994734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A28AC4B-805D-4091-A648-61572081C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a:xfrm>
            <a:off x="601255" y="702156"/>
            <a:ext cx="3409783" cy="1013800"/>
          </a:xfrm>
        </p:spPr>
        <p:txBody>
          <a:bodyPr>
            <a:normAutofit/>
          </a:bodyPr>
          <a:lstStyle/>
          <a:p>
            <a:r>
              <a:rPr lang="en-US"/>
              <a:t>Black Lake Quarry</a:t>
            </a:r>
          </a:p>
        </p:txBody>
      </p:sp>
      <p:sp>
        <p:nvSpPr>
          <p:cNvPr id="17" name="Rectangle 16">
            <a:extLst>
              <a:ext uri="{FF2B5EF4-FFF2-40B4-BE49-F238E27FC236}">
                <a16:creationId xmlns:a16="http://schemas.microsoft.com/office/drawing/2014/main" id="{A6D733BE-061E-4600-B6A3-62A68EF2C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C600FD"/>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406542B5-61B5-53A5-B67E-ACB9EA746773}"/>
              </a:ext>
            </a:extLst>
          </p:cNvPr>
          <p:cNvSpPr>
            <a:spLocks noGrp="1"/>
          </p:cNvSpPr>
          <p:nvPr>
            <p:ph idx="1"/>
          </p:nvPr>
        </p:nvSpPr>
        <p:spPr>
          <a:xfrm>
            <a:off x="601255" y="1964168"/>
            <a:ext cx="3409782" cy="4036582"/>
          </a:xfrm>
        </p:spPr>
        <p:txBody>
          <a:bodyPr vert="horz" lIns="91440" tIns="45720" rIns="91440" bIns="45720" rtlCol="0" anchor="t">
            <a:noAutofit/>
          </a:bodyPr>
          <a:lstStyle/>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UGA Expansion</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66.53 acres </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Current: RRR 1/5</a:t>
            </a:r>
          </a:p>
          <a:p>
            <a:pPr marL="305435" indent="-305435">
              <a:buClr>
                <a:schemeClr val="accent4">
                  <a:lumMod val="60000"/>
                  <a:lumOff val="40000"/>
                </a:schemeClr>
              </a:buClr>
              <a:buFont typeface="Arial" panose="05020102010507070707" pitchFamily="18" charset="2"/>
              <a:buChar char="•"/>
            </a:pPr>
            <a:r>
              <a:rPr lang="en-US" sz="2400" dirty="0">
                <a:solidFill>
                  <a:schemeClr val="bg1"/>
                </a:solidFill>
              </a:rPr>
              <a:t>Proposed: Light Industrial (LI)</a:t>
            </a:r>
          </a:p>
          <a:p>
            <a:pPr marL="305435" indent="-305435">
              <a:buFont typeface="Arial" panose="05020102010507070707" pitchFamily="18" charset="2"/>
              <a:buChar char="•"/>
            </a:pPr>
            <a:endParaRPr lang="en-US" dirty="0">
              <a:solidFill>
                <a:schemeClr val="bg1"/>
              </a:solidFill>
            </a:endParaRPr>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dirty="0">
                <a:solidFill>
                  <a:srgbClr val="C600FD"/>
                </a:solidFill>
              </a:rPr>
              <a:t>Thurston county planning commission – December 7, 2022</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solidFill>
                  <a:srgbClr val="C600FD"/>
                </a:solidFill>
              </a:rPr>
              <a:pPr>
                <a:spcAft>
                  <a:spcPts val="600"/>
                </a:spcAft>
              </a:pPr>
              <a:t>25</a:t>
            </a:fld>
            <a:endParaRPr lang="en-US">
              <a:solidFill>
                <a:srgbClr val="C600FD"/>
              </a:solidFill>
            </a:endParaRPr>
          </a:p>
        </p:txBody>
      </p:sp>
      <p:pic>
        <p:nvPicPr>
          <p:cNvPr id="6" name="Picture 5" descr="Diagram&#10;&#10;Description automatically generated">
            <a:extLst>
              <a:ext uri="{FF2B5EF4-FFF2-40B4-BE49-F238E27FC236}">
                <a16:creationId xmlns:a16="http://schemas.microsoft.com/office/drawing/2014/main" id="{8345F65F-C5B4-4BE6-B450-019FF273E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348" y="548640"/>
            <a:ext cx="7488275" cy="5786394"/>
          </a:xfrm>
          <a:prstGeom prst="rect">
            <a:avLst/>
          </a:prstGeom>
        </p:spPr>
      </p:pic>
      <p:sp>
        <p:nvSpPr>
          <p:cNvPr id="11" name="TextBox 10">
            <a:extLst>
              <a:ext uri="{FF2B5EF4-FFF2-40B4-BE49-F238E27FC236}">
                <a16:creationId xmlns:a16="http://schemas.microsoft.com/office/drawing/2014/main" id="{BAEF167D-E0F6-43B6-8949-772B225535BE}"/>
              </a:ext>
            </a:extLst>
          </p:cNvPr>
          <p:cNvSpPr txBox="1"/>
          <p:nvPr/>
        </p:nvSpPr>
        <p:spPr>
          <a:xfrm>
            <a:off x="5961388" y="6285573"/>
            <a:ext cx="4236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Property shown as proposed zone: (LI)</a:t>
            </a:r>
          </a:p>
        </p:txBody>
      </p:sp>
    </p:spTree>
    <p:extLst>
      <p:ext uri="{BB962C8B-B14F-4D97-AF65-F5344CB8AC3E}">
        <p14:creationId xmlns:p14="http://schemas.microsoft.com/office/powerpoint/2010/main" val="717970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id="{04D85DFE-9C7E-49DC-A973-F81EED575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669" y="113264"/>
            <a:ext cx="5495548" cy="6262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ooter Placeholder 1">
            <a:extLst>
              <a:ext uri="{FF2B5EF4-FFF2-40B4-BE49-F238E27FC236}">
                <a16:creationId xmlns:a16="http://schemas.microsoft.com/office/drawing/2014/main" id="{933A8CB1-EC48-43B4-BFCB-611B79474B3E}"/>
              </a:ext>
            </a:extLst>
          </p:cNvPr>
          <p:cNvSpPr>
            <a:spLocks noGrp="1"/>
          </p:cNvSpPr>
          <p:nvPr>
            <p:ph type="ftr" sz="quarter" idx="11"/>
          </p:nvPr>
        </p:nvSpPr>
        <p:spPr>
          <a:xfrm>
            <a:off x="581192" y="6375999"/>
            <a:ext cx="6917210" cy="365125"/>
          </a:xfrm>
        </p:spPr>
        <p:txBody>
          <a:bodyPr>
            <a:normAutofit/>
          </a:bodyPr>
          <a:lstStyle/>
          <a:p>
            <a:pPr>
              <a:spcAft>
                <a:spcPts val="600"/>
              </a:spcAft>
            </a:pPr>
            <a:r>
              <a:rPr lang="en-US" dirty="0"/>
              <a:t>Thurston county planning commission – December 7, 2022</a:t>
            </a:r>
            <a:endParaRPr lang="en-US"/>
          </a:p>
        </p:txBody>
      </p:sp>
      <p:sp>
        <p:nvSpPr>
          <p:cNvPr id="3" name="Slide Number Placeholder 2">
            <a:extLst>
              <a:ext uri="{FF2B5EF4-FFF2-40B4-BE49-F238E27FC236}">
                <a16:creationId xmlns:a16="http://schemas.microsoft.com/office/drawing/2014/main" id="{7D452867-AD35-465C-8098-6F0EFF9C3F13}"/>
              </a:ext>
            </a:extLst>
          </p:cNvPr>
          <p:cNvSpPr>
            <a:spLocks noGrp="1"/>
          </p:cNvSpPr>
          <p:nvPr>
            <p:ph type="sldNum" sz="quarter" idx="12"/>
          </p:nvPr>
        </p:nvSpPr>
        <p:spPr>
          <a:xfrm>
            <a:off x="10558300" y="6380325"/>
            <a:ext cx="1052510" cy="365125"/>
          </a:xfrm>
        </p:spPr>
        <p:txBody>
          <a:bodyPr>
            <a:normAutofit/>
          </a:bodyPr>
          <a:lstStyle/>
          <a:p>
            <a:pPr>
              <a:spcAft>
                <a:spcPts val="600"/>
              </a:spcAft>
            </a:pPr>
            <a:fld id="{D57F1E4F-1CFF-5643-939E-217C01CDF565}" type="slidenum">
              <a:rPr lang="en-US" smtClean="0"/>
              <a:pPr>
                <a:spcAft>
                  <a:spcPts val="600"/>
                </a:spcAft>
              </a:pPr>
              <a:t>26</a:t>
            </a:fld>
            <a:endParaRPr lang="en-US"/>
          </a:p>
        </p:txBody>
      </p:sp>
    </p:spTree>
    <p:extLst>
      <p:ext uri="{BB962C8B-B14F-4D97-AF65-F5344CB8AC3E}">
        <p14:creationId xmlns:p14="http://schemas.microsoft.com/office/powerpoint/2010/main" val="3103006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p:txBody>
          <a:bodyPr/>
          <a:lstStyle/>
          <a:p>
            <a:r>
              <a:rPr lang="en-US" dirty="0"/>
              <a:t>Expansion to UGA</a:t>
            </a:r>
          </a:p>
        </p:txBody>
      </p:sp>
      <p:sp>
        <p:nvSpPr>
          <p:cNvPr id="3" name="Content Placeholder 2">
            <a:extLst>
              <a:ext uri="{FF2B5EF4-FFF2-40B4-BE49-F238E27FC236}">
                <a16:creationId xmlns:a16="http://schemas.microsoft.com/office/drawing/2014/main" id="{4C5FBF6B-5FD8-49B5-AEA1-85FC60E98749}"/>
              </a:ext>
            </a:extLst>
          </p:cNvPr>
          <p:cNvSpPr>
            <a:spLocks noGrp="1"/>
          </p:cNvSpPr>
          <p:nvPr>
            <p:ph idx="1"/>
          </p:nvPr>
        </p:nvSpPr>
        <p:spPr>
          <a:xfrm>
            <a:off x="581192" y="2011680"/>
            <a:ext cx="11029615" cy="4481195"/>
          </a:xfrm>
          <a:solidFill>
            <a:schemeClr val="accent4">
              <a:lumMod val="20000"/>
              <a:lumOff val="80000"/>
            </a:schemeClr>
          </a:solidFill>
          <a:ln w="38100">
            <a:solidFill>
              <a:schemeClr val="tx1"/>
            </a:solidFill>
          </a:ln>
        </p:spPr>
        <p:txBody>
          <a:bodyPr anchor="t">
            <a:normAutofit fontScale="85000" lnSpcReduction="20000"/>
          </a:bodyPr>
          <a:lstStyle/>
          <a:p>
            <a:pPr marL="0" indent="0">
              <a:buNone/>
            </a:pPr>
            <a:r>
              <a:rPr lang="en-US" sz="2800" b="1" dirty="0">
                <a:solidFill>
                  <a:schemeClr val="accent4">
                    <a:lumMod val="75000"/>
                  </a:schemeClr>
                </a:solidFill>
              </a:rPr>
              <a:t>Options for Consideration</a:t>
            </a:r>
            <a:br>
              <a:rPr lang="en-US" sz="2800" b="1" dirty="0"/>
            </a:br>
            <a:br>
              <a:rPr lang="en-US" sz="2800" b="1" dirty="0"/>
            </a:br>
            <a:r>
              <a:rPr lang="en-US" sz="2400" dirty="0">
                <a:solidFill>
                  <a:schemeClr val="accent4">
                    <a:lumMod val="75000"/>
                  </a:schemeClr>
                </a:solidFill>
              </a:rPr>
              <a:t>Option A: </a:t>
            </a:r>
            <a:r>
              <a:rPr lang="en-US" sz="2400" dirty="0"/>
              <a:t>No change.</a:t>
            </a:r>
          </a:p>
          <a:p>
            <a:pPr>
              <a:buClr>
                <a:schemeClr val="accent4">
                  <a:lumMod val="75000"/>
                </a:schemeClr>
              </a:buClr>
              <a:buFont typeface="Arial" panose="020B0604020202020204" pitchFamily="34" charset="0"/>
              <a:buChar char="•"/>
            </a:pPr>
            <a:r>
              <a:rPr lang="en-US" sz="2400" dirty="0"/>
              <a:t>Maintains consistency with GMA and CWPP</a:t>
            </a:r>
          </a:p>
          <a:p>
            <a:pPr>
              <a:buClr>
                <a:schemeClr val="accent4">
                  <a:lumMod val="75000"/>
                </a:schemeClr>
              </a:buClr>
              <a:buFont typeface="Arial" panose="020B0604020202020204" pitchFamily="34" charset="0"/>
              <a:buChar char="•"/>
            </a:pPr>
            <a:r>
              <a:rPr lang="en-US" sz="2400" dirty="0"/>
              <a:t>Does not meet the applicant’s requests</a:t>
            </a:r>
          </a:p>
          <a:p>
            <a:pPr>
              <a:buClr>
                <a:schemeClr val="accent4">
                  <a:lumMod val="75000"/>
                </a:schemeClr>
              </a:buClr>
              <a:buFont typeface="Arial" panose="020B0604020202020204" pitchFamily="34" charset="0"/>
              <a:buChar char="•"/>
            </a:pPr>
            <a:r>
              <a:rPr lang="en-US" sz="2400" dirty="0"/>
              <a:t>Will be reviewed by UGM Committee </a:t>
            </a:r>
          </a:p>
          <a:p>
            <a:pPr marL="0" indent="0">
              <a:buClr>
                <a:schemeClr val="accent4">
                  <a:lumMod val="75000"/>
                </a:schemeClr>
              </a:buClr>
              <a:buNone/>
            </a:pPr>
            <a:endParaRPr lang="en-US" sz="2400" dirty="0"/>
          </a:p>
          <a:p>
            <a:pPr marL="0" indent="0">
              <a:buNone/>
            </a:pPr>
            <a:r>
              <a:rPr lang="en-US" sz="2400" dirty="0">
                <a:solidFill>
                  <a:schemeClr val="accent4">
                    <a:lumMod val="75000"/>
                  </a:schemeClr>
                </a:solidFill>
              </a:rPr>
              <a:t>Option B: </a:t>
            </a:r>
            <a:r>
              <a:rPr lang="en-US" sz="2400" dirty="0"/>
              <a:t>Recommend amending the UGA </a:t>
            </a:r>
          </a:p>
          <a:p>
            <a:pPr>
              <a:buClr>
                <a:schemeClr val="accent4">
                  <a:lumMod val="75000"/>
                </a:schemeClr>
              </a:buClr>
              <a:buFont typeface="Arial" panose="020B0604020202020204" pitchFamily="34" charset="0"/>
              <a:buChar char="•"/>
            </a:pPr>
            <a:r>
              <a:rPr lang="en-US" sz="2400" dirty="0"/>
              <a:t>Wilmovsky (a), Deskin (b), and/or Black Lake Quarry (c)</a:t>
            </a:r>
          </a:p>
          <a:p>
            <a:pPr>
              <a:buClr>
                <a:schemeClr val="accent4">
                  <a:lumMod val="75000"/>
                </a:schemeClr>
              </a:buClr>
              <a:buFont typeface="Arial" panose="020B0604020202020204" pitchFamily="34" charset="0"/>
              <a:buChar char="•"/>
            </a:pPr>
            <a:r>
              <a:rPr lang="en-US" sz="2400" dirty="0"/>
              <a:t>The SEPA process would require the applicants to consider environmental and traffic impacts.</a:t>
            </a:r>
          </a:p>
          <a:p>
            <a:pPr>
              <a:buClr>
                <a:schemeClr val="accent4">
                  <a:lumMod val="75000"/>
                </a:schemeClr>
              </a:buClr>
              <a:buFont typeface="Arial" panose="020B0604020202020204" pitchFamily="34" charset="0"/>
              <a:buChar char="•"/>
            </a:pPr>
            <a:r>
              <a:rPr lang="en-US" sz="2400" dirty="0"/>
              <a:t>No evidence to support consistency with GMA and CWPP</a:t>
            </a:r>
          </a:p>
          <a:p>
            <a:pPr>
              <a:buClr>
                <a:schemeClr val="accent4">
                  <a:lumMod val="75000"/>
                </a:schemeClr>
              </a:buClr>
              <a:buFont typeface="Arial" panose="020B0604020202020204" pitchFamily="34" charset="0"/>
              <a:buChar char="•"/>
            </a:pPr>
            <a:r>
              <a:rPr lang="en-US" sz="2400" dirty="0"/>
              <a:t>Will be reviewed by UGM Committee</a:t>
            </a:r>
          </a:p>
          <a:p>
            <a:pPr>
              <a:buClr>
                <a:schemeClr val="accent4">
                  <a:lumMod val="75000"/>
                </a:schemeClr>
              </a:buCl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p:txBody>
          <a:bodyPr/>
          <a:lstStyle/>
          <a:p>
            <a:r>
              <a:rPr lang="en-US" dirty="0"/>
              <a:t>Thurston county planning commission – December 7, 2022</a:t>
            </a:r>
          </a:p>
        </p:txBody>
      </p:sp>
    </p:spTree>
    <p:extLst>
      <p:ext uri="{BB962C8B-B14F-4D97-AF65-F5344CB8AC3E}">
        <p14:creationId xmlns:p14="http://schemas.microsoft.com/office/powerpoint/2010/main" val="174231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4492-B871-46E2-AD50-F291A6BEA091}"/>
              </a:ext>
            </a:extLst>
          </p:cNvPr>
          <p:cNvSpPr>
            <a:spLocks noGrp="1"/>
          </p:cNvSpPr>
          <p:nvPr>
            <p:ph type="title"/>
          </p:nvPr>
        </p:nvSpPr>
        <p:spPr/>
        <p:txBody>
          <a:bodyPr/>
          <a:lstStyle/>
          <a:p>
            <a:r>
              <a:rPr lang="en-US" dirty="0"/>
              <a:t>DRAFT Planning Commission Recommendation</a:t>
            </a:r>
          </a:p>
        </p:txBody>
      </p:sp>
      <p:sp>
        <p:nvSpPr>
          <p:cNvPr id="3" name="Content Placeholder 2">
            <a:extLst>
              <a:ext uri="{FF2B5EF4-FFF2-40B4-BE49-F238E27FC236}">
                <a16:creationId xmlns:a16="http://schemas.microsoft.com/office/drawing/2014/main" id="{0FC830DF-B4A0-42D4-848C-97AFF62BBCCE}"/>
              </a:ext>
            </a:extLst>
          </p:cNvPr>
          <p:cNvSpPr>
            <a:spLocks noGrp="1"/>
          </p:cNvSpPr>
          <p:nvPr>
            <p:ph idx="1"/>
          </p:nvPr>
        </p:nvSpPr>
        <p:spPr>
          <a:xfrm>
            <a:off x="581192" y="2180496"/>
            <a:ext cx="11029615" cy="4094574"/>
          </a:xfrm>
        </p:spPr>
        <p:txBody>
          <a:bodyPr>
            <a:normAutofit fontScale="85000" lnSpcReduction="10000"/>
          </a:bodyPr>
          <a:lstStyle/>
          <a:p>
            <a:pPr marL="514350" indent="-514350">
              <a:spcAft>
                <a:spcPts val="1200"/>
              </a:spcAft>
              <a:buAutoNum type="arabicPeriod"/>
            </a:pPr>
            <a:r>
              <a:rPr lang="en-US" sz="2800" dirty="0"/>
              <a:t>Move to recommend [</a:t>
            </a:r>
            <a:r>
              <a:rPr lang="en-US" sz="2800" dirty="0">
                <a:highlight>
                  <a:srgbClr val="FFDA66"/>
                </a:highlight>
              </a:rPr>
              <a:t>approval of/no change to</a:t>
            </a:r>
            <a:r>
              <a:rPr lang="en-US" sz="2800" dirty="0"/>
              <a:t>] of the Grand Mound Subarea Plan; [</a:t>
            </a:r>
            <a:r>
              <a:rPr lang="en-US" sz="2800" dirty="0">
                <a:highlight>
                  <a:srgbClr val="FFDA66"/>
                </a:highlight>
              </a:rPr>
              <a:t>an amendment to/no change to</a:t>
            </a:r>
            <a:r>
              <a:rPr lang="en-US" sz="2800" dirty="0"/>
              <a:t>] 5 associated land use and rezoning amendments including Steelhammer, Fire District 14, Morgan, Tribal Trust Lands, and Jackson &amp; Singh properties; and [</a:t>
            </a:r>
            <a:r>
              <a:rPr lang="en-US" sz="2800" dirty="0">
                <a:highlight>
                  <a:srgbClr val="FFDA66"/>
                </a:highlight>
              </a:rPr>
              <a:t>an amendment to/no change to</a:t>
            </a:r>
            <a:r>
              <a:rPr lang="en-US" sz="2800" dirty="0"/>
              <a:t>] the Thurston County Code Chapters 20.15, 20.21A, 20.25, 20.27, 20.28, 20.40, 20.44, 20.45, and 20.36 to incorporate Grand Mound Design Guidelines and lot width standards.</a:t>
            </a:r>
          </a:p>
          <a:p>
            <a:pPr marL="514350" indent="-514350">
              <a:spcAft>
                <a:spcPts val="1200"/>
              </a:spcAft>
              <a:buAutoNum type="arabicPeriod"/>
            </a:pPr>
            <a:r>
              <a:rPr lang="en-US" sz="2800" dirty="0"/>
              <a:t>Move to recommend [</a:t>
            </a:r>
            <a:r>
              <a:rPr lang="en-US" sz="2800" dirty="0">
                <a:highlight>
                  <a:srgbClr val="FFDA66"/>
                </a:highlight>
              </a:rPr>
              <a:t>an amendment/no change</a:t>
            </a:r>
            <a:r>
              <a:rPr lang="en-US" sz="2800" dirty="0"/>
              <a:t>] to the Grand Mound Urban Growth Area, and [</a:t>
            </a:r>
            <a:r>
              <a:rPr lang="en-US" sz="2800" dirty="0">
                <a:highlight>
                  <a:srgbClr val="FFDA66"/>
                </a:highlight>
              </a:rPr>
              <a:t>to amend/make no change to</a:t>
            </a:r>
            <a:r>
              <a:rPr lang="en-US" sz="2800" dirty="0"/>
              <a:t>] the land use and associated zoning of the Wilmovsky, Deskin, and Black Lake Quarry properties.</a:t>
            </a:r>
          </a:p>
          <a:p>
            <a:pPr marL="0" indent="0">
              <a:spcAft>
                <a:spcPts val="1200"/>
              </a:spcAft>
              <a:buNone/>
            </a:pPr>
            <a:r>
              <a:rPr lang="en-US" sz="2800" dirty="0"/>
              <a:t>Each land use and rezone request can have a different outcome.</a:t>
            </a:r>
          </a:p>
        </p:txBody>
      </p:sp>
      <p:sp>
        <p:nvSpPr>
          <p:cNvPr id="4" name="Slide Number Placeholder 3">
            <a:extLst>
              <a:ext uri="{FF2B5EF4-FFF2-40B4-BE49-F238E27FC236}">
                <a16:creationId xmlns:a16="http://schemas.microsoft.com/office/drawing/2014/main" id="{2DF6130A-450C-427D-A4BB-BC31B5805040}"/>
              </a:ext>
            </a:extLst>
          </p:cNvPr>
          <p:cNvSpPr>
            <a:spLocks noGrp="1"/>
          </p:cNvSpPr>
          <p:nvPr>
            <p:ph type="sldNum" sz="quarter" idx="12"/>
          </p:nvPr>
        </p:nvSpPr>
        <p:spPr/>
        <p:txBody>
          <a:bodyPr/>
          <a:lstStyle/>
          <a:p>
            <a:fld id="{D57F1E4F-1CFF-5643-939E-217C01CDF565}" type="slidenum">
              <a:rPr lang="en-US" smtClean="0"/>
              <a:pPr/>
              <a:t>28</a:t>
            </a:fld>
            <a:endParaRPr lang="en-US"/>
          </a:p>
        </p:txBody>
      </p:sp>
      <p:sp>
        <p:nvSpPr>
          <p:cNvPr id="6" name="Footer Placeholder 4">
            <a:extLst>
              <a:ext uri="{FF2B5EF4-FFF2-40B4-BE49-F238E27FC236}">
                <a16:creationId xmlns:a16="http://schemas.microsoft.com/office/drawing/2014/main" id="{C682E42A-5FBD-4B4C-B9D8-472E247B6E3D}"/>
              </a:ext>
            </a:extLst>
          </p:cNvPr>
          <p:cNvSpPr>
            <a:spLocks noGrp="1"/>
          </p:cNvSpPr>
          <p:nvPr>
            <p:ph type="ftr" sz="quarter" idx="11"/>
          </p:nvPr>
        </p:nvSpPr>
        <p:spPr>
          <a:xfrm>
            <a:off x="0" y="6587231"/>
            <a:ext cx="6917210" cy="270769"/>
          </a:xfrm>
        </p:spPr>
        <p:txBody>
          <a:bodyPr/>
          <a:lstStyle/>
          <a:p>
            <a:r>
              <a:rPr lang="en-US" dirty="0"/>
              <a:t>Thurston county planning commission – December 7, 2022</a:t>
            </a:r>
          </a:p>
        </p:txBody>
      </p:sp>
    </p:spTree>
    <p:extLst>
      <p:ext uri="{BB962C8B-B14F-4D97-AF65-F5344CB8AC3E}">
        <p14:creationId xmlns:p14="http://schemas.microsoft.com/office/powerpoint/2010/main" val="423606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9B7E-0A46-42AF-9E92-F787C2CE213A}"/>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02F161C2-5072-4184-9234-52932B39AE53}"/>
              </a:ext>
            </a:extLst>
          </p:cNvPr>
          <p:cNvSpPr>
            <a:spLocks noGrp="1"/>
          </p:cNvSpPr>
          <p:nvPr>
            <p:ph idx="1"/>
          </p:nvPr>
        </p:nvSpPr>
        <p:spPr>
          <a:xfrm>
            <a:off x="445390" y="1862094"/>
            <a:ext cx="11029615" cy="3678303"/>
          </a:xfrm>
        </p:spPr>
        <p:txBody>
          <a:bodyPr>
            <a:normAutofit/>
          </a:bodyPr>
          <a:lstStyle/>
          <a:p>
            <a:pPr marL="0" indent="0">
              <a:buNone/>
            </a:pPr>
            <a:r>
              <a:rPr lang="en-US" sz="2800" dirty="0">
                <a:solidFill>
                  <a:schemeClr val="accent2"/>
                </a:solidFill>
              </a:rPr>
              <a:t>Project Contacts:</a:t>
            </a:r>
          </a:p>
          <a:p>
            <a:pPr marL="0" indent="0">
              <a:buNone/>
            </a:pPr>
            <a:r>
              <a:rPr lang="en-US" sz="2800" dirty="0"/>
              <a:t>Kaitlynn Nelson,  Associate Planner		</a:t>
            </a:r>
          </a:p>
          <a:p>
            <a:pPr marL="0" indent="0">
              <a:buNone/>
            </a:pPr>
            <a:r>
              <a:rPr lang="en-US" sz="2800" dirty="0">
                <a:hlinkClick r:id="rId3"/>
              </a:rPr>
              <a:t>Kaitlynn.Nelson@co.thurston.wa.us</a:t>
            </a:r>
            <a:r>
              <a:rPr lang="en-US" sz="2800" dirty="0"/>
              <a:t> 		</a:t>
            </a:r>
          </a:p>
          <a:p>
            <a:pPr marL="0" indent="0">
              <a:buNone/>
            </a:pPr>
            <a:r>
              <a:rPr lang="en-US" sz="2800" dirty="0"/>
              <a:t>(360) 522-0508			</a:t>
            </a:r>
          </a:p>
          <a:p>
            <a:pPr marL="0" indent="0">
              <a:buNone/>
            </a:pPr>
            <a:r>
              <a:rPr lang="en-US" sz="2800" dirty="0"/>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29</a:t>
            </a:fld>
            <a:endParaRPr lang="en-US"/>
          </a:p>
        </p:txBody>
      </p:sp>
      <p:sp>
        <p:nvSpPr>
          <p:cNvPr id="6" name="Footer Placeholder 4">
            <a:extLst>
              <a:ext uri="{FF2B5EF4-FFF2-40B4-BE49-F238E27FC236}">
                <a16:creationId xmlns:a16="http://schemas.microsoft.com/office/drawing/2014/main" id="{BBAFA6C3-1B69-4574-AA18-DEB82F5AE2F2}"/>
              </a:ext>
            </a:extLst>
          </p:cNvPr>
          <p:cNvSpPr>
            <a:spLocks noGrp="1"/>
          </p:cNvSpPr>
          <p:nvPr>
            <p:ph type="ftr" sz="quarter" idx="11"/>
          </p:nvPr>
        </p:nvSpPr>
        <p:spPr>
          <a:xfrm>
            <a:off x="0" y="6587231"/>
            <a:ext cx="6917210" cy="270769"/>
          </a:xfrm>
        </p:spPr>
        <p:txBody>
          <a:bodyPr/>
          <a:lstStyle/>
          <a:p>
            <a:r>
              <a:rPr lang="en-US" dirty="0"/>
              <a:t>Thurston county planning commission – December 7, 2022</a:t>
            </a:r>
          </a:p>
        </p:txBody>
      </p:sp>
      <p:sp>
        <p:nvSpPr>
          <p:cNvPr id="8" name="Content Placeholder 2">
            <a:extLst>
              <a:ext uri="{FF2B5EF4-FFF2-40B4-BE49-F238E27FC236}">
                <a16:creationId xmlns:a16="http://schemas.microsoft.com/office/drawing/2014/main" id="{2CDA5F52-D2BF-4D25-9EF7-7BF863E6AB9C}"/>
              </a:ext>
            </a:extLst>
          </p:cNvPr>
          <p:cNvSpPr txBox="1">
            <a:spLocks/>
          </p:cNvSpPr>
          <p:nvPr/>
        </p:nvSpPr>
        <p:spPr>
          <a:xfrm>
            <a:off x="6373991" y="1715956"/>
            <a:ext cx="11029615" cy="36783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800"/>
              <a:t>Amelia Schwartz,  Associate Planner	</a:t>
            </a:r>
          </a:p>
          <a:p>
            <a:pPr marL="0" indent="0">
              <a:buFont typeface="Wingdings 2" panose="05020102010507070707" pitchFamily="18" charset="2"/>
              <a:buNone/>
            </a:pPr>
            <a:r>
              <a:rPr lang="en-US" sz="2800">
                <a:hlinkClick r:id="rId4"/>
              </a:rPr>
              <a:t>Amelia.Schwartz@co.thurston.wa.us</a:t>
            </a:r>
            <a:r>
              <a:rPr lang="en-US" sz="2800"/>
              <a:t> 		</a:t>
            </a:r>
          </a:p>
          <a:p>
            <a:pPr marL="0" indent="0">
              <a:buFont typeface="Wingdings 2" panose="05020102010507070707" pitchFamily="18" charset="2"/>
              <a:buNone/>
            </a:pPr>
            <a:r>
              <a:rPr lang="en-US" sz="2800"/>
              <a:t>(360) 786-5474								</a:t>
            </a:r>
          </a:p>
        </p:txBody>
      </p:sp>
    </p:spTree>
    <p:extLst>
      <p:ext uri="{BB962C8B-B14F-4D97-AF65-F5344CB8AC3E}">
        <p14:creationId xmlns:p14="http://schemas.microsoft.com/office/powerpoint/2010/main" val="26031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a:xfrm>
            <a:off x="581192" y="702156"/>
            <a:ext cx="11029616" cy="1004096"/>
          </a:xfrm>
        </p:spPr>
        <p:txBody>
          <a:bodyPr/>
          <a:lstStyle/>
          <a:p>
            <a:r>
              <a:rPr lang="en-US" dirty="0"/>
              <a:t>Planning Commission Recommendation</a:t>
            </a:r>
          </a:p>
        </p:txBody>
      </p:sp>
      <p:graphicFrame>
        <p:nvGraphicFramePr>
          <p:cNvPr id="6" name="Table 6">
            <a:extLst>
              <a:ext uri="{FF2B5EF4-FFF2-40B4-BE49-F238E27FC236}">
                <a16:creationId xmlns:a16="http://schemas.microsoft.com/office/drawing/2014/main" id="{A3036435-4C93-4731-B930-FEE2BB4EDB01}"/>
              </a:ext>
            </a:extLst>
          </p:cNvPr>
          <p:cNvGraphicFramePr>
            <a:graphicFrameLocks noGrp="1"/>
          </p:cNvGraphicFramePr>
          <p:nvPr>
            <p:ph idx="1"/>
            <p:extLst>
              <p:ext uri="{D42A27DB-BD31-4B8C-83A1-F6EECF244321}">
                <p14:modId xmlns:p14="http://schemas.microsoft.com/office/powerpoint/2010/main" val="2788007431"/>
              </p:ext>
            </p:extLst>
          </p:nvPr>
        </p:nvGraphicFramePr>
        <p:xfrm>
          <a:off x="663766" y="1832351"/>
          <a:ext cx="10864468" cy="4754880"/>
        </p:xfrm>
        <a:graphic>
          <a:graphicData uri="http://schemas.openxmlformats.org/drawingml/2006/table">
            <a:tbl>
              <a:tblPr firstRow="1" bandRow="1">
                <a:tableStyleId>{5C22544A-7EE6-4342-B048-85BDC9FD1C3A}</a:tableStyleId>
              </a:tblPr>
              <a:tblGrid>
                <a:gridCol w="10864468">
                  <a:extLst>
                    <a:ext uri="{9D8B030D-6E8A-4147-A177-3AD203B41FA5}">
                      <a16:colId xmlns:a16="http://schemas.microsoft.com/office/drawing/2014/main" val="2437614777"/>
                    </a:ext>
                  </a:extLst>
                </a:gridCol>
              </a:tblGrid>
              <a:tr h="361964">
                <a:tc>
                  <a:txBody>
                    <a:bodyPr/>
                    <a:lstStyle/>
                    <a:p>
                      <a:r>
                        <a:rPr lang="en-US" dirty="0"/>
                        <a:t>Components of 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75000"/>
                      </a:schemeClr>
                    </a:solidFill>
                  </a:tcPr>
                </a:tc>
                <a:extLst>
                  <a:ext uri="{0D108BD9-81ED-4DB2-BD59-A6C34878D82A}">
                    <a16:rowId xmlns:a16="http://schemas.microsoft.com/office/drawing/2014/main" val="1558262757"/>
                  </a:ext>
                </a:extLst>
              </a:tr>
              <a:tr h="361964">
                <a:tc>
                  <a:txBody>
                    <a:bodyPr/>
                    <a:lstStyle/>
                    <a:p>
                      <a:pPr marL="285750" indent="-285750">
                        <a:buFont typeface="Wingdings" panose="05000000000000000000" pitchFamily="2" charset="2"/>
                        <a:buChar char="q"/>
                      </a:pPr>
                      <a:r>
                        <a:rPr lang="en-US" dirty="0"/>
                        <a:t>Grand Mound Subarea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537353617"/>
                  </a:ext>
                </a:extLst>
              </a:tr>
              <a:tr h="361964">
                <a:tc>
                  <a:txBody>
                    <a:bodyPr/>
                    <a:lstStyle/>
                    <a:p>
                      <a:pPr marL="285750" indent="-285750">
                        <a:buFont typeface="Wingdings" panose="05000000000000000000" pitchFamily="2" charset="2"/>
                        <a:buChar char="q"/>
                      </a:pPr>
                      <a:r>
                        <a:rPr lang="en-US" dirty="0"/>
                        <a:t>Thurston County Code (Title 20, Chapters 20.15, 20.21A, 20.25, 20.27, 20.28, 20.40, 20.44, 20.45, and 20.35)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4200009581"/>
                  </a:ext>
                </a:extLst>
              </a:tr>
              <a:tr h="361964">
                <a:tc>
                  <a:txBody>
                    <a:bodyPr/>
                    <a:lstStyle/>
                    <a:p>
                      <a:pPr marL="285750" indent="-285750">
                        <a:buFont typeface="Wingdings" panose="05000000000000000000" pitchFamily="2" charset="2"/>
                        <a:buChar char="q"/>
                      </a:pPr>
                      <a:r>
                        <a:rPr lang="en-US" dirty="0"/>
                        <a:t>Land Use &amp; Zoning Amendment Requests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2443088739"/>
                  </a:ext>
                </a:extLst>
              </a:tr>
              <a:tr h="361964">
                <a:tc>
                  <a:txBody>
                    <a:bodyPr/>
                    <a:lstStyle/>
                    <a:p>
                      <a:pPr marL="742950" lvl="1" indent="-285750">
                        <a:buFont typeface="Wingdings" panose="05000000000000000000" pitchFamily="2" charset="2"/>
                        <a:buChar char="q"/>
                      </a:pPr>
                      <a:r>
                        <a:rPr lang="en-US" strike="noStrike" dirty="0"/>
                        <a:t>Steelhammer Family Trust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9E9EA"/>
                    </a:solidFill>
                  </a:tcPr>
                </a:tc>
                <a:extLst>
                  <a:ext uri="{0D108BD9-81ED-4DB2-BD59-A6C34878D82A}">
                    <a16:rowId xmlns:a16="http://schemas.microsoft.com/office/drawing/2014/main" val="1043158644"/>
                  </a:ext>
                </a:extLst>
              </a:tr>
              <a:tr h="361964">
                <a:tc>
                  <a:txBody>
                    <a:bodyPr/>
                    <a:lstStyle/>
                    <a:p>
                      <a:pPr marL="742950" lvl="1" indent="-285750">
                        <a:buFont typeface="Wingdings" panose="05000000000000000000" pitchFamily="2" charset="2"/>
                        <a:buChar char="q"/>
                      </a:pPr>
                      <a:r>
                        <a:rPr lang="en-US" dirty="0"/>
                        <a:t>Fire District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015911957"/>
                  </a:ext>
                </a:extLst>
              </a:tr>
              <a:tr h="361964">
                <a:tc>
                  <a:txBody>
                    <a:bodyPr/>
                    <a:lstStyle/>
                    <a:p>
                      <a:pPr marL="742950" lvl="1" indent="-285750">
                        <a:buFont typeface="Wingdings" panose="05000000000000000000" pitchFamily="2" charset="2"/>
                        <a:buChar char="q"/>
                      </a:pPr>
                      <a:r>
                        <a:rPr lang="en-US" dirty="0"/>
                        <a:t>Morgan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8036509"/>
                  </a:ext>
                </a:extLst>
              </a:tr>
              <a:tr h="361964">
                <a:tc>
                  <a:txBody>
                    <a:bodyPr/>
                    <a:lstStyle/>
                    <a:p>
                      <a:pPr marL="742950" lvl="1" indent="-285750">
                        <a:buFont typeface="Wingdings" panose="05000000000000000000" pitchFamily="2" charset="2"/>
                        <a:buChar char="q"/>
                      </a:pPr>
                      <a:r>
                        <a:rPr lang="en-US" dirty="0"/>
                        <a:t>Tribal Trust 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62123268"/>
                  </a:ext>
                </a:extLst>
              </a:tr>
              <a:tr h="361964">
                <a:tc>
                  <a:txBody>
                    <a:bodyPr/>
                    <a:lstStyle/>
                    <a:p>
                      <a:pPr marL="742950" lvl="1" indent="-285750">
                        <a:buFont typeface="Wingdings" panose="05000000000000000000" pitchFamily="2" charset="2"/>
                        <a:buChar char="q"/>
                      </a:pPr>
                      <a:r>
                        <a:rPr lang="en-US" dirty="0"/>
                        <a:t>Jackson &amp; Singh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3716613"/>
                  </a:ext>
                </a:extLst>
              </a:tr>
              <a:tr h="361964">
                <a:tc>
                  <a:txBody>
                    <a:bodyPr/>
                    <a:lstStyle/>
                    <a:p>
                      <a:pPr marL="285750" indent="-285750">
                        <a:buFont typeface="Wingdings" panose="05000000000000000000" pitchFamily="2" charset="2"/>
                        <a:buChar char="q"/>
                      </a:pPr>
                      <a:r>
                        <a:rPr lang="en-US" dirty="0"/>
                        <a:t>UGA Expansion – If Yes, then recommend on land use &amp; zoning for 3 below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026235"/>
                  </a:ext>
                </a:extLst>
              </a:tr>
              <a:tr h="361964">
                <a:tc>
                  <a:txBody>
                    <a:bodyPr/>
                    <a:lstStyle/>
                    <a:p>
                      <a:pPr marL="742950" lvl="1" indent="-285750" algn="l" defTabSz="457200" rtl="0" eaLnBrk="1" latinLnBrk="0" hangingPunct="1">
                        <a:buFont typeface="Wingdings" panose="05000000000000000000" pitchFamily="2" charset="2"/>
                        <a:buChar char="q"/>
                      </a:pPr>
                      <a:r>
                        <a:rPr lang="en-US" sz="1800" strike="noStrike" kern="1200" dirty="0">
                          <a:solidFill>
                            <a:schemeClr val="dk1"/>
                          </a:solidFill>
                          <a:latin typeface="+mn-lt"/>
                          <a:ea typeface="+mn-ea"/>
                          <a:cs typeface="+mn-cs"/>
                        </a:rPr>
                        <a:t>Wilmovsky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9477595"/>
                  </a:ext>
                </a:extLst>
              </a:tr>
              <a:tr h="361964">
                <a:tc>
                  <a:txBody>
                    <a:bodyPr/>
                    <a:lstStyle/>
                    <a:p>
                      <a:pPr marL="742950" lvl="1" indent="-285750" algn="l" defTabSz="457200" rtl="0" eaLnBrk="1" latinLnBrk="0" hangingPunct="1">
                        <a:buFont typeface="Wingdings" panose="05000000000000000000" pitchFamily="2" charset="2"/>
                        <a:buChar char="q"/>
                      </a:pPr>
                      <a:r>
                        <a:rPr lang="en-US" sz="1800" strike="noStrike" kern="1200" dirty="0">
                          <a:solidFill>
                            <a:schemeClr val="dk1"/>
                          </a:solidFill>
                          <a:latin typeface="+mn-lt"/>
                          <a:ea typeface="+mn-ea"/>
                          <a:cs typeface="+mn-cs"/>
                        </a:rPr>
                        <a:t>Deskin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6703202"/>
                  </a:ext>
                </a:extLst>
              </a:tr>
              <a:tr h="361964">
                <a:tc>
                  <a:txBody>
                    <a:bodyPr/>
                    <a:lstStyle/>
                    <a:p>
                      <a:pPr marL="742950" lvl="1" indent="-285750" algn="l" defTabSz="457200" rtl="0" eaLnBrk="1" latinLnBrk="0" hangingPunct="1">
                        <a:buFont typeface="Wingdings" panose="05000000000000000000" pitchFamily="2" charset="2"/>
                        <a:buChar char="q"/>
                      </a:pPr>
                      <a:r>
                        <a:rPr lang="en-US" sz="1800" strike="noStrike" kern="1200" dirty="0">
                          <a:solidFill>
                            <a:schemeClr val="dk1"/>
                          </a:solidFill>
                          <a:latin typeface="+mn-lt"/>
                          <a:ea typeface="+mn-ea"/>
                          <a:cs typeface="+mn-cs"/>
                        </a:rPr>
                        <a:t>Black Lake Quarry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109387"/>
                  </a:ext>
                </a:extLst>
              </a:tr>
            </a:tbl>
          </a:graphicData>
        </a:graphic>
      </p:graphicFrame>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p:txBody>
          <a:bodyPr/>
          <a:lstStyle/>
          <a:p>
            <a:fld id="{D57F1E4F-1CFF-5643-939E-217C01CDF565}" type="slidenum">
              <a:rPr lang="en-US" smtClean="0"/>
              <a:pPr/>
              <a:t>3</a:t>
            </a:fld>
            <a:endParaRPr lang="en-US"/>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p:txBody>
          <a:bodyPr/>
          <a:lstStyle/>
          <a:p>
            <a:r>
              <a:rPr lang="en-US" dirty="0"/>
              <a:t>Thurston county planning commission – December 7</a:t>
            </a:r>
            <a:r>
              <a:rPr lang="en-US" baseline="30000" dirty="0"/>
              <a:t>th</a:t>
            </a:r>
            <a:r>
              <a:rPr lang="en-US" dirty="0"/>
              <a:t>, 2022</a:t>
            </a:r>
          </a:p>
        </p:txBody>
      </p:sp>
    </p:spTree>
    <p:extLst>
      <p:ext uri="{BB962C8B-B14F-4D97-AF65-F5344CB8AC3E}">
        <p14:creationId xmlns:p14="http://schemas.microsoft.com/office/powerpoint/2010/main" val="41692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Thurston County </a:t>
            </a:r>
            <a:br>
              <a:rPr lang="en-US" dirty="0"/>
            </a:br>
            <a:r>
              <a:rPr lang="en-US" dirty="0"/>
              <a:t>community planning</a:t>
            </a:r>
          </a:p>
        </p:txBody>
      </p:sp>
      <p:sp>
        <p:nvSpPr>
          <p:cNvPr id="3" name="Subtitle 2"/>
          <p:cNvSpPr>
            <a:spLocks noGrp="1"/>
          </p:cNvSpPr>
          <p:nvPr>
            <p:ph type="subTitle" idx="1"/>
          </p:nvPr>
        </p:nvSpPr>
        <p:spPr/>
        <p:txBody>
          <a:bodyPr/>
          <a:lstStyle/>
          <a:p>
            <a:r>
              <a:rPr lang="en-US" dirty="0"/>
              <a:t>Planning commission – December 7</a:t>
            </a:r>
            <a:r>
              <a:rPr lang="en-US" baseline="30000" dirty="0"/>
              <a:t>th</a:t>
            </a:r>
            <a:r>
              <a:rPr lang="en-US" dirty="0"/>
              <a:t> , 2022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2281" y="1174778"/>
            <a:ext cx="2282459" cy="1581380"/>
          </a:xfrm>
          <a:prstGeom prst="rect">
            <a:avLst/>
          </a:prstGeom>
        </p:spPr>
      </p:pic>
      <p:sp>
        <p:nvSpPr>
          <p:cNvPr id="6" name="TextBox 5"/>
          <p:cNvSpPr txBox="1"/>
          <p:nvPr/>
        </p:nvSpPr>
        <p:spPr>
          <a:xfrm>
            <a:off x="483220" y="5683222"/>
            <a:ext cx="9847421" cy="584775"/>
          </a:xfrm>
          <a:prstGeom prst="rect">
            <a:avLst/>
          </a:prstGeom>
          <a:noFill/>
        </p:spPr>
        <p:txBody>
          <a:bodyPr wrap="square" rtlCol="0">
            <a:spAutoFit/>
          </a:bodyPr>
          <a:lstStyle/>
          <a:p>
            <a:r>
              <a:rPr lang="en-US" sz="3200" b="1" dirty="0">
                <a:solidFill>
                  <a:schemeClr val="bg1"/>
                </a:solidFill>
              </a:rPr>
              <a:t>Grand Mound Subarea Plan</a:t>
            </a:r>
          </a:p>
        </p:txBody>
      </p:sp>
      <p:sp>
        <p:nvSpPr>
          <p:cNvPr id="8" name="Slide Number Placeholder 7"/>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51295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p:txBody>
          <a:bodyPr/>
          <a:lstStyle/>
          <a:p>
            <a:r>
              <a:rPr lang="en-US" dirty="0"/>
              <a:t>Subarea Plan</a:t>
            </a:r>
          </a:p>
        </p:txBody>
      </p:sp>
      <p:sp>
        <p:nvSpPr>
          <p:cNvPr id="3" name="Content Placeholder 2">
            <a:extLst>
              <a:ext uri="{FF2B5EF4-FFF2-40B4-BE49-F238E27FC236}">
                <a16:creationId xmlns:a16="http://schemas.microsoft.com/office/drawing/2014/main" id="{4C5FBF6B-5FD8-49B5-AEA1-85FC60E98749}"/>
              </a:ext>
            </a:extLst>
          </p:cNvPr>
          <p:cNvSpPr>
            <a:spLocks noGrp="1"/>
          </p:cNvSpPr>
          <p:nvPr>
            <p:ph idx="1"/>
          </p:nvPr>
        </p:nvSpPr>
        <p:spPr>
          <a:xfrm>
            <a:off x="581193" y="2011680"/>
            <a:ext cx="4867500" cy="4481195"/>
          </a:xfrm>
          <a:solidFill>
            <a:schemeClr val="accent4">
              <a:lumMod val="20000"/>
              <a:lumOff val="80000"/>
            </a:schemeClr>
          </a:solidFill>
          <a:ln w="38100">
            <a:solidFill>
              <a:schemeClr val="tx1"/>
            </a:solidFill>
          </a:ln>
        </p:spPr>
        <p:txBody>
          <a:bodyPr anchor="t">
            <a:normAutofit/>
          </a:bodyPr>
          <a:lstStyle/>
          <a:p>
            <a:pPr marL="0" indent="0">
              <a:buNone/>
            </a:pPr>
            <a:r>
              <a:rPr lang="en-US" sz="2800" b="1" dirty="0">
                <a:solidFill>
                  <a:schemeClr val="accent4">
                    <a:lumMod val="75000"/>
                  </a:schemeClr>
                </a:solidFill>
              </a:rPr>
              <a:t>Guides growth in UGA</a:t>
            </a:r>
            <a:br>
              <a:rPr lang="en-US" sz="2800" b="1" dirty="0"/>
            </a:br>
            <a:br>
              <a:rPr lang="en-US" sz="2800" b="1" dirty="0"/>
            </a:br>
            <a:r>
              <a:rPr lang="en-US" sz="2800" dirty="0"/>
              <a:t>Main changes:</a:t>
            </a:r>
          </a:p>
          <a:p>
            <a:pPr lvl="1">
              <a:buClr>
                <a:schemeClr val="accent4">
                  <a:lumMod val="75000"/>
                </a:schemeClr>
              </a:buClr>
            </a:pPr>
            <a:r>
              <a:rPr lang="en-US" sz="2400" dirty="0"/>
              <a:t>Land use data</a:t>
            </a:r>
          </a:p>
          <a:p>
            <a:pPr lvl="1">
              <a:buClr>
                <a:schemeClr val="accent4">
                  <a:lumMod val="75000"/>
                </a:schemeClr>
              </a:buClr>
            </a:pPr>
            <a:r>
              <a:rPr lang="en-US" sz="2400" dirty="0"/>
              <a:t>Population forecasts</a:t>
            </a:r>
          </a:p>
          <a:p>
            <a:pPr lvl="1">
              <a:buClr>
                <a:schemeClr val="accent4">
                  <a:lumMod val="75000"/>
                </a:schemeClr>
              </a:buClr>
            </a:pPr>
            <a:r>
              <a:rPr lang="en-US" sz="2400" dirty="0"/>
              <a:t>Housing supply and demand</a:t>
            </a:r>
          </a:p>
          <a:p>
            <a:pPr lvl="1">
              <a:buClr>
                <a:schemeClr val="accent4">
                  <a:lumMod val="75000"/>
                </a:schemeClr>
              </a:buClr>
            </a:pPr>
            <a:r>
              <a:rPr lang="en-US" sz="2400" dirty="0"/>
              <a:t>Revised goals and policies</a:t>
            </a:r>
          </a:p>
          <a:p>
            <a:pPr lvl="1">
              <a:buClr>
                <a:schemeClr val="accent4">
                  <a:lumMod val="75000"/>
                </a:schemeClr>
              </a:buClr>
            </a:pPr>
            <a:r>
              <a:rPr lang="en-US" sz="2400" dirty="0"/>
              <a:t>Transportation study</a:t>
            </a:r>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p:txBody>
          <a:bodyPr/>
          <a:lstStyle/>
          <a:p>
            <a:r>
              <a:rPr lang="en-US" dirty="0"/>
              <a:t>Thurston county planning commission – December 7, 2022</a:t>
            </a:r>
          </a:p>
        </p:txBody>
      </p:sp>
      <p:sp>
        <p:nvSpPr>
          <p:cNvPr id="6" name="Content Placeholder 2">
            <a:extLst>
              <a:ext uri="{FF2B5EF4-FFF2-40B4-BE49-F238E27FC236}">
                <a16:creationId xmlns:a16="http://schemas.microsoft.com/office/drawing/2014/main" id="{ECDB0009-1069-4C9A-A668-CD8516776C83}"/>
              </a:ext>
            </a:extLst>
          </p:cNvPr>
          <p:cNvSpPr txBox="1">
            <a:spLocks/>
          </p:cNvSpPr>
          <p:nvPr/>
        </p:nvSpPr>
        <p:spPr>
          <a:xfrm>
            <a:off x="6096000" y="2011680"/>
            <a:ext cx="4867500" cy="4481195"/>
          </a:xfrm>
          <a:prstGeom prst="rect">
            <a:avLst/>
          </a:prstGeom>
          <a:solidFill>
            <a:schemeClr val="accent4">
              <a:lumMod val="20000"/>
              <a:lumOff val="80000"/>
            </a:schemeClr>
          </a:solidFill>
          <a:ln w="38100">
            <a:solidFill>
              <a:schemeClr val="tx1"/>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br>
              <a:rPr lang="en-US" sz="2800" dirty="0"/>
            </a:br>
            <a:r>
              <a:rPr lang="en-US" sz="2800" b="1" dirty="0">
                <a:solidFill>
                  <a:schemeClr val="accent4">
                    <a:lumMod val="75000"/>
                  </a:schemeClr>
                </a:solidFill>
              </a:rPr>
              <a:t>Changes to Draft</a:t>
            </a:r>
          </a:p>
          <a:p>
            <a:pPr marL="0" indent="0">
              <a:buNone/>
            </a:pPr>
            <a:r>
              <a:rPr lang="en-US" sz="2800" dirty="0"/>
              <a:t>Additional Language: </a:t>
            </a:r>
          </a:p>
          <a:p>
            <a:pPr lvl="1">
              <a:buClr>
                <a:schemeClr val="accent4">
                  <a:lumMod val="75000"/>
                </a:schemeClr>
              </a:buClr>
              <a:buFont typeface="Wingdings" panose="05000000000000000000" pitchFamily="2" charset="2"/>
              <a:buChar char="§"/>
            </a:pPr>
            <a:r>
              <a:rPr lang="en-US" sz="2400" dirty="0"/>
              <a:t>Background info (1996)</a:t>
            </a:r>
          </a:p>
          <a:p>
            <a:pPr lvl="1">
              <a:buClr>
                <a:schemeClr val="accent4">
                  <a:lumMod val="75000"/>
                </a:schemeClr>
              </a:buClr>
              <a:buFont typeface="Wingdings" panose="05000000000000000000" pitchFamily="2" charset="2"/>
              <a:buChar char="§"/>
            </a:pPr>
            <a:r>
              <a:rPr lang="en-US" sz="2400" dirty="0"/>
              <a:t>Agriculture</a:t>
            </a:r>
          </a:p>
          <a:p>
            <a:pPr lvl="1">
              <a:buClr>
                <a:schemeClr val="accent4">
                  <a:lumMod val="75000"/>
                </a:schemeClr>
              </a:buClr>
              <a:buFont typeface="Wingdings" panose="05000000000000000000" pitchFamily="2" charset="2"/>
              <a:buChar char="§"/>
            </a:pPr>
            <a:r>
              <a:rPr lang="en-US" sz="2400" dirty="0"/>
              <a:t>Aquifer</a:t>
            </a:r>
          </a:p>
          <a:p>
            <a:pPr lvl="1">
              <a:buClr>
                <a:schemeClr val="accent4">
                  <a:lumMod val="75000"/>
                </a:schemeClr>
              </a:buClr>
              <a:buFont typeface="Wingdings" panose="05000000000000000000" pitchFamily="2" charset="2"/>
              <a:buChar char="§"/>
            </a:pPr>
            <a:r>
              <a:rPr lang="en-US" sz="2400" dirty="0"/>
              <a:t>Employment</a:t>
            </a:r>
          </a:p>
          <a:p>
            <a:pPr lvl="1">
              <a:buClr>
                <a:schemeClr val="accent4">
                  <a:lumMod val="75000"/>
                </a:schemeClr>
              </a:buClr>
              <a:buFont typeface="Wingdings" panose="05000000000000000000" pitchFamily="2" charset="2"/>
              <a:buChar char="§"/>
            </a:pPr>
            <a:r>
              <a:rPr lang="en-US" sz="2400" dirty="0"/>
              <a:t>Sewer &amp; water systems</a:t>
            </a:r>
          </a:p>
          <a:p>
            <a:pPr lvl="1">
              <a:buFont typeface="Wingdings" panose="05000000000000000000" pitchFamily="2" charset="2"/>
              <a:buChar char="§"/>
            </a:pPr>
            <a:endParaRPr lang="en-US" sz="2400" dirty="0"/>
          </a:p>
          <a:p>
            <a:pPr marL="0" indent="0">
              <a:buNone/>
            </a:pPr>
            <a:endParaRPr lang="en-US" sz="2600" dirty="0"/>
          </a:p>
        </p:txBody>
      </p:sp>
    </p:spTree>
    <p:extLst>
      <p:ext uri="{BB962C8B-B14F-4D97-AF65-F5344CB8AC3E}">
        <p14:creationId xmlns:p14="http://schemas.microsoft.com/office/powerpoint/2010/main" val="176647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p:txBody>
          <a:bodyPr/>
          <a:lstStyle/>
          <a:p>
            <a:r>
              <a:rPr lang="en-US" dirty="0"/>
              <a:t>Subarea Plan</a:t>
            </a:r>
          </a:p>
        </p:txBody>
      </p:sp>
      <p:sp>
        <p:nvSpPr>
          <p:cNvPr id="3" name="Content Placeholder 2">
            <a:extLst>
              <a:ext uri="{FF2B5EF4-FFF2-40B4-BE49-F238E27FC236}">
                <a16:creationId xmlns:a16="http://schemas.microsoft.com/office/drawing/2014/main" id="{4C5FBF6B-5FD8-49B5-AEA1-85FC60E98749}"/>
              </a:ext>
            </a:extLst>
          </p:cNvPr>
          <p:cNvSpPr>
            <a:spLocks noGrp="1"/>
          </p:cNvSpPr>
          <p:nvPr>
            <p:ph idx="1"/>
          </p:nvPr>
        </p:nvSpPr>
        <p:spPr>
          <a:xfrm>
            <a:off x="581192" y="2011680"/>
            <a:ext cx="11029615" cy="4481195"/>
          </a:xfrm>
          <a:solidFill>
            <a:schemeClr val="accent4">
              <a:lumMod val="20000"/>
              <a:lumOff val="80000"/>
            </a:schemeClr>
          </a:solidFill>
          <a:ln w="38100">
            <a:solidFill>
              <a:schemeClr val="tx1"/>
            </a:solidFill>
          </a:ln>
        </p:spPr>
        <p:txBody>
          <a:bodyPr anchor="t">
            <a:normAutofit/>
          </a:bodyPr>
          <a:lstStyle/>
          <a:p>
            <a:pPr marL="0" indent="0">
              <a:buNone/>
            </a:pPr>
            <a:r>
              <a:rPr lang="en-US" sz="2800" b="1" dirty="0">
                <a:solidFill>
                  <a:schemeClr val="accent4">
                    <a:lumMod val="75000"/>
                  </a:schemeClr>
                </a:solidFill>
              </a:rPr>
              <a:t>Options for Consideration</a:t>
            </a:r>
            <a:br>
              <a:rPr lang="en-US" sz="2800" b="1" dirty="0"/>
            </a:br>
            <a:br>
              <a:rPr lang="en-US" sz="2800" b="1" dirty="0"/>
            </a:br>
            <a:r>
              <a:rPr lang="en-US" sz="2400" dirty="0">
                <a:solidFill>
                  <a:schemeClr val="accent4">
                    <a:lumMod val="75000"/>
                  </a:schemeClr>
                </a:solidFill>
              </a:rPr>
              <a:t>Option A: </a:t>
            </a:r>
            <a:r>
              <a:rPr lang="en-US" sz="2400" dirty="0"/>
              <a:t>Recommend approval of the draft.</a:t>
            </a:r>
          </a:p>
          <a:p>
            <a:pPr>
              <a:buClr>
                <a:schemeClr val="accent4">
                  <a:lumMod val="75000"/>
                </a:schemeClr>
              </a:buClr>
              <a:buFont typeface="Arial" panose="020B0604020202020204" pitchFamily="34" charset="0"/>
              <a:buChar char="•"/>
            </a:pPr>
            <a:r>
              <a:rPr lang="en-US" sz="2400" dirty="0"/>
              <a:t>Brings plan up to date with other county documents.</a:t>
            </a:r>
          </a:p>
          <a:p>
            <a:pPr>
              <a:buClr>
                <a:schemeClr val="accent4">
                  <a:lumMod val="75000"/>
                </a:schemeClr>
              </a:buClr>
              <a:buFont typeface="Arial" panose="020B0604020202020204" pitchFamily="34" charset="0"/>
              <a:buChar char="•"/>
            </a:pPr>
            <a:r>
              <a:rPr lang="en-US" sz="2400" dirty="0"/>
              <a:t>Takes into consideration public comment and community recommendations.</a:t>
            </a:r>
          </a:p>
          <a:p>
            <a:pPr marL="0" indent="0">
              <a:buNone/>
            </a:pPr>
            <a:endParaRPr lang="en-US" sz="2400" dirty="0"/>
          </a:p>
          <a:p>
            <a:pPr marL="0" indent="0">
              <a:buNone/>
            </a:pPr>
            <a:r>
              <a:rPr lang="en-US" sz="2400" dirty="0">
                <a:solidFill>
                  <a:schemeClr val="accent4">
                    <a:lumMod val="75000"/>
                  </a:schemeClr>
                </a:solidFill>
              </a:rPr>
              <a:t>Option B: </a:t>
            </a:r>
            <a:r>
              <a:rPr lang="en-US" sz="2400" dirty="0"/>
              <a:t>No Change. </a:t>
            </a:r>
          </a:p>
          <a:p>
            <a:pPr>
              <a:buClr>
                <a:schemeClr val="accent4">
                  <a:lumMod val="75000"/>
                </a:schemeClr>
              </a:buClr>
              <a:buFont typeface="Arial" panose="020B0604020202020204" pitchFamily="34" charset="0"/>
              <a:buChar char="•"/>
            </a:pPr>
            <a:r>
              <a:rPr lang="en-US" sz="2400" dirty="0"/>
              <a:t>Does not bring plan up to date with other county documents and policies</a:t>
            </a:r>
          </a:p>
          <a:p>
            <a:pPr>
              <a:buClr>
                <a:schemeClr val="accent4">
                  <a:lumMod val="75000"/>
                </a:schemeClr>
              </a:buClr>
              <a:buFont typeface="Arial" panose="020B0604020202020204" pitchFamily="34" charset="0"/>
              <a:buChar char="•"/>
            </a:pPr>
            <a:r>
              <a:rPr lang="en-US" sz="2400" dirty="0"/>
              <a:t>Does not update to include new public comment and community recommendations.</a:t>
            </a:r>
          </a:p>
          <a:p>
            <a:pPr>
              <a:buClr>
                <a:schemeClr val="accent4">
                  <a:lumMod val="75000"/>
                </a:schemeClr>
              </a:buCl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p:txBody>
          <a:bodyPr/>
          <a:lstStyle/>
          <a:p>
            <a:r>
              <a:rPr lang="en-US" dirty="0"/>
              <a:t>Thurston county planning commission – December 7, 2022</a:t>
            </a:r>
          </a:p>
        </p:txBody>
      </p:sp>
    </p:spTree>
    <p:extLst>
      <p:ext uri="{BB962C8B-B14F-4D97-AF65-F5344CB8AC3E}">
        <p14:creationId xmlns:p14="http://schemas.microsoft.com/office/powerpoint/2010/main" val="145947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Thurston County </a:t>
            </a:r>
            <a:br>
              <a:rPr lang="en-US" dirty="0"/>
            </a:br>
            <a:r>
              <a:rPr lang="en-US" dirty="0"/>
              <a:t>community planning</a:t>
            </a:r>
          </a:p>
        </p:txBody>
      </p:sp>
      <p:sp>
        <p:nvSpPr>
          <p:cNvPr id="3" name="Subtitle 2"/>
          <p:cNvSpPr>
            <a:spLocks noGrp="1"/>
          </p:cNvSpPr>
          <p:nvPr>
            <p:ph type="subTitle" idx="1"/>
          </p:nvPr>
        </p:nvSpPr>
        <p:spPr/>
        <p:txBody>
          <a:bodyPr/>
          <a:lstStyle/>
          <a:p>
            <a:r>
              <a:rPr lang="en-US" dirty="0"/>
              <a:t>Planning commission – December 7, 2022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2281" y="1174778"/>
            <a:ext cx="2282459" cy="1581380"/>
          </a:xfrm>
          <a:prstGeom prst="rect">
            <a:avLst/>
          </a:prstGeom>
        </p:spPr>
      </p:pic>
      <p:sp>
        <p:nvSpPr>
          <p:cNvPr id="6" name="TextBox 5"/>
          <p:cNvSpPr txBox="1"/>
          <p:nvPr/>
        </p:nvSpPr>
        <p:spPr>
          <a:xfrm>
            <a:off x="483220" y="5683222"/>
            <a:ext cx="9847421" cy="584775"/>
          </a:xfrm>
          <a:prstGeom prst="rect">
            <a:avLst/>
          </a:prstGeom>
          <a:noFill/>
        </p:spPr>
        <p:txBody>
          <a:bodyPr wrap="square" rtlCol="0">
            <a:spAutoFit/>
          </a:bodyPr>
          <a:lstStyle/>
          <a:p>
            <a:r>
              <a:rPr lang="en-US" sz="3200" b="1" dirty="0">
                <a:solidFill>
                  <a:schemeClr val="bg1"/>
                </a:solidFill>
              </a:rPr>
              <a:t>Thurston County Code Amendments</a:t>
            </a:r>
          </a:p>
        </p:txBody>
      </p:sp>
      <p:sp>
        <p:nvSpPr>
          <p:cNvPr id="8" name="Slide Number Placeholder 7"/>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95312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p:txBody>
          <a:bodyPr/>
          <a:lstStyle/>
          <a:p>
            <a:r>
              <a:rPr lang="en-US" dirty="0"/>
              <a:t>Thurston County Code</a:t>
            </a:r>
          </a:p>
        </p:txBody>
      </p:sp>
      <p:sp>
        <p:nvSpPr>
          <p:cNvPr id="3" name="Content Placeholder 2">
            <a:extLst>
              <a:ext uri="{FF2B5EF4-FFF2-40B4-BE49-F238E27FC236}">
                <a16:creationId xmlns:a16="http://schemas.microsoft.com/office/drawing/2014/main" id="{4C5FBF6B-5FD8-49B5-AEA1-85FC60E98749}"/>
              </a:ext>
            </a:extLst>
          </p:cNvPr>
          <p:cNvSpPr>
            <a:spLocks noGrp="1"/>
          </p:cNvSpPr>
          <p:nvPr>
            <p:ph idx="1"/>
          </p:nvPr>
        </p:nvSpPr>
        <p:spPr>
          <a:xfrm>
            <a:off x="581193" y="2011680"/>
            <a:ext cx="4867500" cy="4481195"/>
          </a:xfrm>
          <a:solidFill>
            <a:schemeClr val="accent4">
              <a:lumMod val="20000"/>
              <a:lumOff val="80000"/>
            </a:schemeClr>
          </a:solidFill>
          <a:ln w="38100">
            <a:solidFill>
              <a:schemeClr val="tx1"/>
            </a:solidFill>
          </a:ln>
        </p:spPr>
        <p:txBody>
          <a:bodyPr>
            <a:normAutofit lnSpcReduction="10000"/>
          </a:bodyPr>
          <a:lstStyle/>
          <a:p>
            <a:pPr marL="0" indent="0">
              <a:buNone/>
            </a:pPr>
            <a:r>
              <a:rPr lang="en-US" sz="2800" b="1" dirty="0">
                <a:solidFill>
                  <a:schemeClr val="accent4">
                    <a:lumMod val="75000"/>
                  </a:schemeClr>
                </a:solidFill>
              </a:rPr>
              <a:t>Draft Code</a:t>
            </a:r>
          </a:p>
          <a:p>
            <a:pPr>
              <a:buClr>
                <a:schemeClr val="accent4">
                  <a:lumMod val="75000"/>
                </a:schemeClr>
              </a:buClr>
              <a:buFont typeface="Wingdings" panose="05000000000000000000" pitchFamily="2" charset="2"/>
              <a:buChar char="§"/>
            </a:pPr>
            <a:r>
              <a:rPr lang="en-US" sz="2800" dirty="0"/>
              <a:t>Convert Grand Mound Design Guidelines from 1996 Subarea Plan</a:t>
            </a:r>
          </a:p>
          <a:p>
            <a:pPr>
              <a:buClr>
                <a:schemeClr val="accent4">
                  <a:lumMod val="75000"/>
                </a:schemeClr>
              </a:buClr>
              <a:buFont typeface="Wingdings" panose="05000000000000000000" pitchFamily="2" charset="2"/>
              <a:buChar char="§"/>
            </a:pPr>
            <a:r>
              <a:rPr lang="en-US" sz="2800" dirty="0"/>
              <a:t>Reduce Minimum lot widths in R 3-6/1 and R 4-16/1 zones</a:t>
            </a:r>
          </a:p>
          <a:p>
            <a:pPr>
              <a:buClr>
                <a:schemeClr val="accent4">
                  <a:lumMod val="75000"/>
                </a:schemeClr>
              </a:buClr>
              <a:buFont typeface="Wingdings" panose="05000000000000000000" pitchFamily="2" charset="2"/>
              <a:buChar char="§"/>
            </a:pPr>
            <a:r>
              <a:rPr lang="en-US" sz="2800" dirty="0"/>
              <a:t>Removes references to 1996 Development Guidelines in other zones </a:t>
            </a:r>
          </a:p>
          <a:p>
            <a:endParaRPr lang="en-US" sz="2400" dirty="0"/>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p:txBody>
          <a:bodyPr/>
          <a:lstStyle/>
          <a:p>
            <a:r>
              <a:rPr lang="en-US" dirty="0"/>
              <a:t>Thurston county planning commission – December 7, 2022</a:t>
            </a:r>
          </a:p>
        </p:txBody>
      </p:sp>
      <p:sp>
        <p:nvSpPr>
          <p:cNvPr id="6" name="Content Placeholder 2">
            <a:extLst>
              <a:ext uri="{FF2B5EF4-FFF2-40B4-BE49-F238E27FC236}">
                <a16:creationId xmlns:a16="http://schemas.microsoft.com/office/drawing/2014/main" id="{ECDB0009-1069-4C9A-A668-CD8516776C83}"/>
              </a:ext>
            </a:extLst>
          </p:cNvPr>
          <p:cNvSpPr txBox="1">
            <a:spLocks/>
          </p:cNvSpPr>
          <p:nvPr/>
        </p:nvSpPr>
        <p:spPr>
          <a:xfrm>
            <a:off x="6096000" y="2011680"/>
            <a:ext cx="4867500" cy="4481195"/>
          </a:xfrm>
          <a:prstGeom prst="rect">
            <a:avLst/>
          </a:prstGeom>
          <a:solidFill>
            <a:schemeClr val="accent4">
              <a:lumMod val="20000"/>
              <a:lumOff val="80000"/>
            </a:schemeClr>
          </a:solidFill>
          <a:ln w="38100">
            <a:solidFill>
              <a:schemeClr val="tx1"/>
            </a:solidFill>
          </a:ln>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800" b="1" dirty="0">
                <a:solidFill>
                  <a:schemeClr val="accent4">
                    <a:lumMod val="75000"/>
                  </a:schemeClr>
                </a:solidFill>
              </a:rPr>
              <a:t>Changes to Draft</a:t>
            </a:r>
          </a:p>
          <a:p>
            <a:pPr>
              <a:buClr>
                <a:schemeClr val="accent4">
                  <a:lumMod val="75000"/>
                </a:schemeClr>
              </a:buClr>
              <a:buFont typeface="Wingdings" panose="05000000000000000000" pitchFamily="2" charset="2"/>
              <a:buChar char="§"/>
            </a:pPr>
            <a:r>
              <a:rPr lang="en-US" sz="2800" dirty="0"/>
              <a:t>Clarify consistency with Road Standards and other requirements</a:t>
            </a:r>
            <a:endParaRPr lang="en-US" sz="2400" dirty="0"/>
          </a:p>
          <a:p>
            <a:pPr lvl="1">
              <a:buFont typeface="Wingdings" panose="05000000000000000000" pitchFamily="2" charset="2"/>
              <a:buChar char="§"/>
            </a:pPr>
            <a:endParaRPr lang="en-US" sz="2400" dirty="0"/>
          </a:p>
          <a:p>
            <a:pPr marL="0" indent="0">
              <a:buNone/>
            </a:pPr>
            <a:endParaRPr lang="en-US" sz="2600" dirty="0"/>
          </a:p>
        </p:txBody>
      </p:sp>
    </p:spTree>
    <p:extLst>
      <p:ext uri="{BB962C8B-B14F-4D97-AF65-F5344CB8AC3E}">
        <p14:creationId xmlns:p14="http://schemas.microsoft.com/office/powerpoint/2010/main" val="162485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BB34-A005-4E9F-BBA5-6E508D74A375}"/>
              </a:ext>
            </a:extLst>
          </p:cNvPr>
          <p:cNvSpPr>
            <a:spLocks noGrp="1"/>
          </p:cNvSpPr>
          <p:nvPr>
            <p:ph type="title"/>
          </p:nvPr>
        </p:nvSpPr>
        <p:spPr/>
        <p:txBody>
          <a:bodyPr/>
          <a:lstStyle/>
          <a:p>
            <a:r>
              <a:rPr lang="en-US" dirty="0"/>
              <a:t>Thurston County Code Amendments</a:t>
            </a:r>
          </a:p>
        </p:txBody>
      </p:sp>
      <p:sp>
        <p:nvSpPr>
          <p:cNvPr id="3" name="Content Placeholder 2">
            <a:extLst>
              <a:ext uri="{FF2B5EF4-FFF2-40B4-BE49-F238E27FC236}">
                <a16:creationId xmlns:a16="http://schemas.microsoft.com/office/drawing/2014/main" id="{4C5FBF6B-5FD8-49B5-AEA1-85FC60E98749}"/>
              </a:ext>
            </a:extLst>
          </p:cNvPr>
          <p:cNvSpPr>
            <a:spLocks noGrp="1"/>
          </p:cNvSpPr>
          <p:nvPr>
            <p:ph idx="1"/>
          </p:nvPr>
        </p:nvSpPr>
        <p:spPr>
          <a:xfrm>
            <a:off x="581192" y="2011680"/>
            <a:ext cx="11029615" cy="4481195"/>
          </a:xfrm>
          <a:solidFill>
            <a:schemeClr val="accent4">
              <a:lumMod val="20000"/>
              <a:lumOff val="80000"/>
            </a:schemeClr>
          </a:solidFill>
          <a:ln w="38100">
            <a:solidFill>
              <a:schemeClr val="tx1"/>
            </a:solidFill>
          </a:ln>
        </p:spPr>
        <p:txBody>
          <a:bodyPr anchor="t">
            <a:normAutofit/>
          </a:bodyPr>
          <a:lstStyle/>
          <a:p>
            <a:pPr marL="0" indent="0">
              <a:buNone/>
            </a:pPr>
            <a:r>
              <a:rPr lang="en-US" sz="2800" b="1" dirty="0">
                <a:solidFill>
                  <a:schemeClr val="accent4">
                    <a:lumMod val="75000"/>
                  </a:schemeClr>
                </a:solidFill>
              </a:rPr>
              <a:t>Options for Consideration</a:t>
            </a:r>
            <a:br>
              <a:rPr lang="en-US" sz="2800" b="1" dirty="0"/>
            </a:br>
            <a:br>
              <a:rPr lang="en-US" sz="2800" b="1" dirty="0"/>
            </a:br>
            <a:r>
              <a:rPr lang="en-US" sz="2400" dirty="0">
                <a:solidFill>
                  <a:schemeClr val="accent4">
                    <a:lumMod val="75000"/>
                  </a:schemeClr>
                </a:solidFill>
              </a:rPr>
              <a:t>Option A: </a:t>
            </a:r>
            <a:r>
              <a:rPr lang="en-US" sz="2400" dirty="0"/>
              <a:t>Recommend approval of the draft.</a:t>
            </a:r>
          </a:p>
          <a:p>
            <a:pPr>
              <a:buClr>
                <a:schemeClr val="accent4">
                  <a:lumMod val="75000"/>
                </a:schemeClr>
              </a:buClr>
              <a:buFont typeface="Arial" panose="020B0604020202020204" pitchFamily="34" charset="0"/>
              <a:buChar char="•"/>
            </a:pPr>
            <a:r>
              <a:rPr lang="en-US" sz="2400" dirty="0"/>
              <a:t>Brings standards into development code.</a:t>
            </a:r>
          </a:p>
          <a:p>
            <a:pPr>
              <a:buClr>
                <a:schemeClr val="accent4">
                  <a:lumMod val="75000"/>
                </a:schemeClr>
              </a:buClr>
              <a:buFont typeface="Arial" panose="020B0604020202020204" pitchFamily="34" charset="0"/>
              <a:buChar char="•"/>
            </a:pPr>
            <a:r>
              <a:rPr lang="en-US" sz="2400" dirty="0"/>
              <a:t>Update language based on comments from other county departments.</a:t>
            </a:r>
          </a:p>
          <a:p>
            <a:pPr marL="0" indent="0">
              <a:buClr>
                <a:schemeClr val="accent4">
                  <a:lumMod val="75000"/>
                </a:schemeClr>
              </a:buClr>
              <a:buNone/>
            </a:pPr>
            <a:endParaRPr lang="en-US" sz="2400" dirty="0"/>
          </a:p>
          <a:p>
            <a:pPr marL="0" indent="0">
              <a:buNone/>
            </a:pPr>
            <a:r>
              <a:rPr lang="en-US" sz="2400" dirty="0">
                <a:solidFill>
                  <a:schemeClr val="accent4">
                    <a:lumMod val="75000"/>
                  </a:schemeClr>
                </a:solidFill>
              </a:rPr>
              <a:t>Option B: </a:t>
            </a:r>
            <a:r>
              <a:rPr lang="en-US" sz="2400" dirty="0"/>
              <a:t>No Change. </a:t>
            </a:r>
          </a:p>
          <a:p>
            <a:pPr>
              <a:buClr>
                <a:schemeClr val="accent4">
                  <a:lumMod val="75000"/>
                </a:schemeClr>
              </a:buClr>
              <a:buFont typeface="Arial" panose="020B0604020202020204" pitchFamily="34" charset="0"/>
              <a:buChar char="•"/>
            </a:pPr>
            <a:r>
              <a:rPr lang="en-US" sz="2400" dirty="0"/>
              <a:t>Maintains outdated standards.</a:t>
            </a:r>
          </a:p>
          <a:p>
            <a:pPr>
              <a:buClr>
                <a:schemeClr val="accent4">
                  <a:lumMod val="75000"/>
                </a:schemeClr>
              </a:buClr>
              <a:buFont typeface="Arial" panose="020B0604020202020204" pitchFamily="34" charset="0"/>
              <a:buChar char="•"/>
            </a:pPr>
            <a:r>
              <a:rPr lang="en-US" sz="2400" dirty="0"/>
              <a:t>Does not take department comments into considerations.</a:t>
            </a:r>
          </a:p>
          <a:p>
            <a:pPr>
              <a:buClr>
                <a:schemeClr val="accent4">
                  <a:lumMod val="75000"/>
                </a:schemeClr>
              </a:buCl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04574B70-E65A-4ECA-A5D4-B22E017676EF}"/>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Footer Placeholder 4">
            <a:extLst>
              <a:ext uri="{FF2B5EF4-FFF2-40B4-BE49-F238E27FC236}">
                <a16:creationId xmlns:a16="http://schemas.microsoft.com/office/drawing/2014/main" id="{0699CD53-FE99-4C64-850F-4B827864C064}"/>
              </a:ext>
            </a:extLst>
          </p:cNvPr>
          <p:cNvSpPr>
            <a:spLocks noGrp="1"/>
          </p:cNvSpPr>
          <p:nvPr>
            <p:ph type="ftr" sz="quarter" idx="11"/>
          </p:nvPr>
        </p:nvSpPr>
        <p:spPr/>
        <p:txBody>
          <a:bodyPr/>
          <a:lstStyle/>
          <a:p>
            <a:r>
              <a:rPr lang="en-US" dirty="0"/>
              <a:t>Thurston county planning commission – December 7, 2022</a:t>
            </a:r>
          </a:p>
        </p:txBody>
      </p:sp>
    </p:spTree>
    <p:extLst>
      <p:ext uri="{BB962C8B-B14F-4D97-AF65-F5344CB8AC3E}">
        <p14:creationId xmlns:p14="http://schemas.microsoft.com/office/powerpoint/2010/main" val="3482809402"/>
      </p:ext>
    </p:extLst>
  </p:cSld>
  <p:clrMapOvr>
    <a:masterClrMapping/>
  </p:clrMapOvr>
</p:sld>
</file>

<file path=ppt/theme/theme1.xml><?xml version="1.0" encoding="utf-8"?>
<a:theme xmlns:a="http://schemas.openxmlformats.org/drawingml/2006/main" name="Dividend">
  <a:themeElements>
    <a:clrScheme name="Comprehensive Plan Colors">
      <a:dk1>
        <a:sysClr val="windowText" lastClr="000000"/>
      </a:dk1>
      <a:lt1>
        <a:sysClr val="window" lastClr="FFFFFF"/>
      </a:lt1>
      <a:dk2>
        <a:srgbClr val="3D3D3D"/>
      </a:dk2>
      <a:lt2>
        <a:srgbClr val="EBEBEB"/>
      </a:lt2>
      <a:accent1>
        <a:srgbClr val="465359"/>
      </a:accent1>
      <a:accent2>
        <a:srgbClr val="990000"/>
      </a:accent2>
      <a:accent3>
        <a:srgbClr val="E6C46D"/>
      </a:accent3>
      <a:accent4>
        <a:srgbClr val="336699"/>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3C84B515F9440806E746521AB3A3B" ma:contentTypeVersion="20" ma:contentTypeDescription="Create a new document." ma:contentTypeScope="" ma:versionID="06fcd5c7429ea37ef8d14360422d8635">
  <xsd:schema xmlns:xsd="http://www.w3.org/2001/XMLSchema" xmlns:xs="http://www.w3.org/2001/XMLSchema" xmlns:p="http://schemas.microsoft.com/office/2006/metadata/properties" xmlns:ns1="4715b5a6-8853-4cce-89d8-45369e828308" xmlns:ns2="640e9135-8351-4641-82a8-6345bc8fdec1" xmlns:ns4="23522eec-c6e3-4e26-916d-efd9dbe600c0" xmlns:ns6="9a9ac71d-4a06-43d9-b2b1-f3993a76592f" targetNamespace="http://schemas.microsoft.com/office/2006/metadata/properties" ma:root="true" ma:fieldsID="5aa654dfa97740bfa6246902d6026416" ns1:_="" ns2:_="" ns4:_="" ns6:_="">
    <xsd:import namespace="4715b5a6-8853-4cce-89d8-45369e828308"/>
    <xsd:import namespace="640e9135-8351-4641-82a8-6345bc8fdec1"/>
    <xsd:import namespace="23522eec-c6e3-4e26-916d-efd9dbe600c0"/>
    <xsd:import namespace="9a9ac71d-4a06-43d9-b2b1-f3993a76592f"/>
    <xsd:element name="properties">
      <xsd:complexType>
        <xsd:sequence>
          <xsd:element name="documentManagement">
            <xsd:complexType>
              <xsd:all>
                <xsd:element ref="ns1:Category"/>
                <xsd:element ref="ns2:MeetingDate"/>
                <xsd:element ref="ns4:AlternateText" minOccurs="0"/>
                <xsd:element ref="ns6: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15b5a6-8853-4cce-89d8-45369e828308" elementFormDefault="qualified">
    <xsd:import namespace="http://schemas.microsoft.com/office/2006/documentManagement/types"/>
    <xsd:import namespace="http://schemas.microsoft.com/office/infopath/2007/PartnerControls"/>
    <xsd:element name="Category" ma:index="0" ma:displayName="Category" ma:format="RadioButtons" ma:internalName="Category">
      <xsd:simpleType>
        <xsd:restriction base="dms:Choice">
          <xsd:enumeration value="Agenda"/>
          <xsd:enumeration value="Agenda Materials"/>
          <xsd:enumeration value="Minutes"/>
          <xsd:enumeration value="Minutes Materials"/>
        </xsd:restriction>
      </xsd:simpleType>
    </xsd:element>
  </xsd:schema>
  <xsd:schema xmlns:xsd="http://www.w3.org/2001/XMLSchema" xmlns:xs="http://www.w3.org/2001/XMLSchema" xmlns:dms="http://schemas.microsoft.com/office/2006/documentManagement/types" xmlns:pc="http://schemas.microsoft.com/office/infopath/2007/PartnerControls" targetNamespace="640e9135-8351-4641-82a8-6345bc8fdec1" elementFormDefault="qualified">
    <xsd:import namespace="http://schemas.microsoft.com/office/2006/documentManagement/types"/>
    <xsd:import namespace="http://schemas.microsoft.com/office/infopath/2007/PartnerControls"/>
    <xsd:element name="MeetingDate" ma:index="1" ma:displayName="MeetingDate" ma:format="DateOnly" ma:internalName="Meeting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522eec-c6e3-4e26-916d-efd9dbe600c0" elementFormDefault="qualified">
    <xsd:import namespace="http://schemas.microsoft.com/office/2006/documentManagement/types"/>
    <xsd:import namespace="http://schemas.microsoft.com/office/infopath/2007/PartnerControls"/>
    <xsd:element name="AlternateText" ma:index="4" nillable="true" ma:displayName="AlternateText" ma:description="If this contains text, the document link is ignored." ma:internalName="AlternateTex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ac71d-4a06-43d9-b2b1-f3993a76592f"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f8589042-d1d4-4f84-810a-39e5af69e50d}" ma:internalName="TaxCatchAll" ma:showField="CatchAllData" ma:web="9a9ac71d-4a06-43d9-b2b1-f3993a7659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a9ac71d-4a06-43d9-b2b1-f3993a76592f"/>
    <Category xmlns="4715b5a6-8853-4cce-89d8-45369e828308">Agenda Materials</Category>
    <AlternateText xmlns="23522eec-c6e3-4e26-916d-efd9dbe600c0" xsi:nil="true"/>
    <MeetingDate xmlns="640e9135-8351-4641-82a8-6345bc8fdec1">2022-12-07T08:00:00+00:00</Meeting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4BD17-3CD2-42E6-9AAF-D41D9E40C294}"/>
</file>

<file path=customXml/itemProps2.xml><?xml version="1.0" encoding="utf-8"?>
<ds:datastoreItem xmlns:ds="http://schemas.openxmlformats.org/officeDocument/2006/customXml" ds:itemID="{1CE7F968-B476-41A1-AC95-010EA7C1C5BC}">
  <ds:schemaRefs>
    <ds:schemaRef ds:uri="1d8c2261-43fe-4f83-8ee8-a3987fd322fe"/>
    <ds:schemaRef ds:uri="434d81da-bf65-4bf2-b4b9-170fc89a71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E5879D5-06A9-441D-88AD-2645FC3288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1766</Words>
  <Application>Microsoft Office PowerPoint</Application>
  <PresentationFormat>Widescreen</PresentationFormat>
  <Paragraphs>280</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Gill Sans MT</vt:lpstr>
      <vt:lpstr>Wingdings</vt:lpstr>
      <vt:lpstr>Wingdings 2</vt:lpstr>
      <vt:lpstr>Dividend</vt:lpstr>
      <vt:lpstr>Thurston County  community planning</vt:lpstr>
      <vt:lpstr>Process</vt:lpstr>
      <vt:lpstr>Planning Commission Recommendation</vt:lpstr>
      <vt:lpstr>Thurston County  community planning</vt:lpstr>
      <vt:lpstr>Subarea Plan</vt:lpstr>
      <vt:lpstr>Subarea Plan</vt:lpstr>
      <vt:lpstr>Thurston County  community planning</vt:lpstr>
      <vt:lpstr>Thurston County Code</vt:lpstr>
      <vt:lpstr>Thurston County Code Amendments</vt:lpstr>
      <vt:lpstr>Thurston County  community planning</vt:lpstr>
      <vt:lpstr>Land Use &amp; Zoning Amendment Requests</vt:lpstr>
      <vt:lpstr>Rezones</vt:lpstr>
      <vt:lpstr>Rural Rezone policies</vt:lpstr>
      <vt:lpstr>Steelhammer Family trust</vt:lpstr>
      <vt:lpstr>Fire District #14</vt:lpstr>
      <vt:lpstr>Morgan </vt:lpstr>
      <vt:lpstr>Tribal Trust Lands</vt:lpstr>
      <vt:lpstr>Jackson &amp; Singh</vt:lpstr>
      <vt:lpstr>PowerPoint Presentation</vt:lpstr>
      <vt:lpstr>Land Use &amp; Zoning Amendment Requests</vt:lpstr>
      <vt:lpstr>Thurston County  community planning</vt:lpstr>
      <vt:lpstr>UGA Expansion Requests</vt:lpstr>
      <vt:lpstr>Wilmovsky</vt:lpstr>
      <vt:lpstr>Deskin</vt:lpstr>
      <vt:lpstr>Black Lake Quarry</vt:lpstr>
      <vt:lpstr>PowerPoint Presentation</vt:lpstr>
      <vt:lpstr>Expansion to UGA</vt:lpstr>
      <vt:lpstr>DRAFT Planning Commission Recommendation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Thurston County  community planning</dc:title>
  <dc:creator>Kaitlynn Nelson</dc:creator>
  <cp:lastModifiedBy>Kaitlynn Nelson</cp:lastModifiedBy>
  <cp:revision>1</cp:revision>
  <dcterms:created xsi:type="dcterms:W3CDTF">2022-12-07T00:37:55Z</dcterms:created>
  <dcterms:modified xsi:type="dcterms:W3CDTF">2022-12-07T00:43:27Z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0x0101008953C84B515F9440806E746521AB3A3B</vt:lpwstr>
  </property>
</Properties>
</file>